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7"/>
  </p:notesMasterIdLst>
  <p:sldIdLst>
    <p:sldId id="311" r:id="rId2"/>
    <p:sldId id="288" r:id="rId3"/>
    <p:sldId id="342" r:id="rId4"/>
    <p:sldId id="289" r:id="rId5"/>
    <p:sldId id="355" r:id="rId6"/>
    <p:sldId id="356" r:id="rId7"/>
    <p:sldId id="353" r:id="rId8"/>
    <p:sldId id="357" r:id="rId9"/>
    <p:sldId id="358" r:id="rId10"/>
    <p:sldId id="359" r:id="rId11"/>
    <p:sldId id="360" r:id="rId12"/>
    <p:sldId id="338" r:id="rId13"/>
    <p:sldId id="339" r:id="rId14"/>
    <p:sldId id="340" r:id="rId15"/>
    <p:sldId id="341" r:id="rId16"/>
    <p:sldId id="343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19" r:id="rId36"/>
  </p:sldIdLst>
  <p:sldSz cx="12192000" cy="6858000"/>
  <p:notesSz cx="6858000" cy="9144000"/>
  <p:embeddedFontLst>
    <p:embeddedFont>
      <p:font typeface="맑은 고딕" panose="020B0503020000020004" pitchFamily="34" charset="-127"/>
      <p:regular r:id="rId38"/>
      <p:bold r:id="rId39"/>
    </p:embeddedFont>
    <p:embeddedFont>
      <p:font typeface="210 OmniGothicOTF 030" panose="02020503020101020101" pitchFamily="18" charset="-127"/>
      <p:regular r:id="rId40"/>
    </p:embeddedFont>
    <p:embeddedFont>
      <p:font typeface="210 OmniGothicOTF 040" panose="02020503020101020101" pitchFamily="18" charset="-127"/>
      <p:regular r:id="rId41"/>
    </p:embeddedFont>
    <p:embeddedFont>
      <p:font typeface="KoPubWorldDotum Bold" pitchFamily="2" charset="-127"/>
      <p:bold r:id="rId42"/>
    </p:embeddedFont>
    <p:embeddedFont>
      <p:font typeface="KoPubWorldDotum Medium" pitchFamily="2" charset="-127"/>
      <p:regular r:id="rId43"/>
    </p:embeddedFont>
    <p:embeddedFont>
      <p:font typeface="KoPubWorldDotum Medium" pitchFamily="2" charset="-127"/>
      <p:regular r:id="rId43"/>
    </p:embeddedFont>
    <p:embeddedFont>
      <p:font typeface="KoPubWorldDotum_Pro Medium" pitchFamily="2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A8D2"/>
    <a:srgbClr val="F59EA7"/>
    <a:srgbClr val="C3E3FF"/>
    <a:srgbClr val="F5AA00"/>
    <a:srgbClr val="FFF7E4"/>
    <a:srgbClr val="F4F9FF"/>
    <a:srgbClr val="4B98D1"/>
    <a:srgbClr val="F5A5BC"/>
    <a:srgbClr val="E6A1F5"/>
    <a:srgbClr val="F5B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49"/>
    <p:restoredTop sz="83274"/>
  </p:normalViewPr>
  <p:slideViewPr>
    <p:cSldViewPr snapToGrid="0">
      <p:cViewPr varScale="1">
        <p:scale>
          <a:sx n="79" d="100"/>
          <a:sy n="79" d="100"/>
        </p:scale>
        <p:origin x="744" y="192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2021. 1. 11.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82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7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20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42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85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33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248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962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175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12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4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92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69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09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881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261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59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71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4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11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7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9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29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0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31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1293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9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016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36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64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57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96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4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2021. 1. 11.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2021. 1. 11.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431371" y="230585"/>
            <a:ext cx="7872875" cy="684076"/>
          </a:xfrm>
          <a:prstGeom prst="frame">
            <a:avLst>
              <a:gd name="adj1" fmla="val 7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433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2021. 1. 11.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2021. 1. 11.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2021. 1. 11.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2021. 1. 11.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2021. 1. 11.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2021. 1. 11.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2021. 1. 11.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0309" y="1"/>
            <a:ext cx="3129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go.k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kakao.com/product/map" TargetMode="External"/><Relationship Id="rId4" Type="http://schemas.openxmlformats.org/officeDocument/2006/relationships/hyperlink" Target="https://developers.kakao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s.map.kakao.com/web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%ED%8F%AC%ED%8A%B8%EB%B2%88%ED%98%B8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%ED%8F%AC%ED%8A%B8%EB%B2%88%ED%98%B8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FFEE1D00-FF0A-9E49-8D8C-9690A3806ABD}"/>
              </a:ext>
            </a:extLst>
          </p:cNvPr>
          <p:cNvSpPr/>
          <p:nvPr/>
        </p:nvSpPr>
        <p:spPr>
          <a:xfrm>
            <a:off x="1861802" y="825910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2236014" y="2714485"/>
            <a:ext cx="7599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지도 위에 그려보는</a:t>
            </a:r>
            <a:endParaRPr lang="en-US" altLang="ko-KR" sz="3800" spc="-150" dirty="0">
              <a:solidFill>
                <a:srgbClr val="4B98D1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_Pro Medium" pitchFamily="2" charset="-127"/>
            </a:endParaRPr>
          </a:p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나의 </a:t>
            </a:r>
            <a:r>
              <a:rPr lang="ko-KR" altLang="en-US" sz="3800" spc="-150" dirty="0" err="1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버킷리스트</a:t>
            </a:r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FB6EF-B65B-0446-B0E5-A0FA0E3DFF90}"/>
              </a:ext>
            </a:extLst>
          </p:cNvPr>
          <p:cNvSpPr txBox="1"/>
          <p:nvPr/>
        </p:nvSpPr>
        <p:spPr>
          <a:xfrm>
            <a:off x="3670847" y="6258116"/>
            <a:ext cx="472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설리번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프로젝트  </a:t>
            </a:r>
            <a:r>
              <a:rPr lang="en-US" altLang="ko-KR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Web2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팀 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 </a:t>
            </a:r>
            <a:r>
              <a:rPr lang="ko-KR" altLang="en-US" sz="1600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윤새연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김민주</a:t>
            </a:r>
            <a:endParaRPr lang="en-US" altLang="ko-KR" sz="1600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11388-EE18-4F44-9985-D2609E49A43E}"/>
              </a:ext>
            </a:extLst>
          </p:cNvPr>
          <p:cNvSpPr txBox="1"/>
          <p:nvPr/>
        </p:nvSpPr>
        <p:spPr>
          <a:xfrm>
            <a:off x="2730544" y="1758652"/>
            <a:ext cx="67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2020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하반기 </a:t>
            </a:r>
            <a:r>
              <a:rPr lang="ko-KR" altLang="en-US" sz="24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설리번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프로젝트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8296026-10AF-1340-8CA4-241DCEC55258}"/>
              </a:ext>
            </a:extLst>
          </p:cNvPr>
          <p:cNvCxnSpPr>
            <a:cxnSpLocks/>
          </p:cNvCxnSpPr>
          <p:nvPr/>
        </p:nvCxnSpPr>
        <p:spPr>
          <a:xfrm>
            <a:off x="3617495" y="2289715"/>
            <a:ext cx="4361047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070757D-3ABF-2A45-BB69-E157472FC7A1}"/>
              </a:ext>
            </a:extLst>
          </p:cNvPr>
          <p:cNvCxnSpPr>
            <a:cxnSpLocks/>
          </p:cNvCxnSpPr>
          <p:nvPr/>
        </p:nvCxnSpPr>
        <p:spPr>
          <a:xfrm>
            <a:off x="3617495" y="4286958"/>
            <a:ext cx="4836694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3C28B0-4780-8F41-B58F-4FCA98529A40}"/>
              </a:ext>
            </a:extLst>
          </p:cNvPr>
          <p:cNvSpPr txBox="1"/>
          <p:nvPr/>
        </p:nvSpPr>
        <p:spPr>
          <a:xfrm>
            <a:off x="2236013" y="4513984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[5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API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와 친해지기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B5671D-5757-F248-A4EA-2645F341E874}"/>
              </a:ext>
            </a:extLst>
          </p:cNvPr>
          <p:cNvGrpSpPr/>
          <p:nvPr/>
        </p:nvGrpSpPr>
        <p:grpSpPr>
          <a:xfrm>
            <a:off x="7978542" y="2521167"/>
            <a:ext cx="717550" cy="717550"/>
            <a:chOff x="1716440" y="616233"/>
            <a:chExt cx="717550" cy="71755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9E44D8D-5DE1-B44D-9EB9-60FD5C72D0CC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455DCDB-E2A9-B14A-AE9D-2AB2DD26FEE1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893C9BD-CFEA-DB43-8396-DE576F1A36B3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0E06328-DDB2-F34E-90A0-8DD69ABDD2A3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4F0809-B7BF-814E-AE1E-B2276611C104}"/>
              </a:ext>
            </a:extLst>
          </p:cNvPr>
          <p:cNvGrpSpPr/>
          <p:nvPr/>
        </p:nvGrpSpPr>
        <p:grpSpPr>
          <a:xfrm>
            <a:off x="8030577" y="2042106"/>
            <a:ext cx="624205" cy="636558"/>
            <a:chOff x="2266950" y="971550"/>
            <a:chExt cx="838200" cy="854788"/>
          </a:xfrm>
        </p:grpSpPr>
        <p:sp>
          <p:nvSpPr>
            <p:cNvPr id="38" name="자유형: 도형 24">
              <a:extLst>
                <a:ext uri="{FF2B5EF4-FFF2-40B4-BE49-F238E27FC236}">
                  <a16:creationId xmlns:a16="http://schemas.microsoft.com/office/drawing/2014/main" id="{59F6BB10-B613-3B42-8F5E-84249200296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22">
              <a:extLst>
                <a:ext uri="{FF2B5EF4-FFF2-40B4-BE49-F238E27FC236}">
                  <a16:creationId xmlns:a16="http://schemas.microsoft.com/office/drawing/2014/main" id="{C70B7A04-2C7D-CD49-B9C6-FD7D25546A6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오픈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279FB786-BBD3-B24E-8DBC-657C0B9E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193" y="2378700"/>
            <a:ext cx="1428190" cy="142819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EBA5151-B374-BE4A-BEC3-B9E271ED2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5994" y="2519265"/>
            <a:ext cx="1460241" cy="1460241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24CCC3B-606D-2A47-9E63-F593D21A2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0846" y="2378700"/>
            <a:ext cx="1449338" cy="1449338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2C247319-D3FF-C542-8328-DD90BA7CCC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9725" y="2186607"/>
            <a:ext cx="1833523" cy="183352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7016C3-E8C6-D74E-B46A-A919001DD8E2}"/>
              </a:ext>
            </a:extLst>
          </p:cNvPr>
          <p:cNvSpPr/>
          <p:nvPr/>
        </p:nvSpPr>
        <p:spPr>
          <a:xfrm>
            <a:off x="548128" y="4034126"/>
            <a:ext cx="2438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버스 정보</a:t>
            </a:r>
            <a:endParaRPr kumimoji="1" lang="en-US" altLang="ko-KR" sz="28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kumimoji="1" lang="ko-KR" altLang="en-US" sz="2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조회 앱</a:t>
            </a:r>
            <a:endParaRPr kumimoji="1" lang="en-US" altLang="ko-KR" sz="28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01C1AF-D9C6-5E42-BEE6-DCA68CE6F273}"/>
              </a:ext>
            </a:extLst>
          </p:cNvPr>
          <p:cNvSpPr/>
          <p:nvPr/>
        </p:nvSpPr>
        <p:spPr>
          <a:xfrm>
            <a:off x="3196954" y="4058018"/>
            <a:ext cx="2438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오픈 </a:t>
            </a:r>
            <a:r>
              <a:rPr kumimoji="1" lang="en-US" altLang="ko-KR" sz="2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API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7F46EF-DAF3-AF4E-B948-2AA14F6AA447}"/>
              </a:ext>
            </a:extLst>
          </p:cNvPr>
          <p:cNvSpPr/>
          <p:nvPr/>
        </p:nvSpPr>
        <p:spPr>
          <a:xfrm>
            <a:off x="5845780" y="4058018"/>
            <a:ext cx="2438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개발자</a:t>
            </a:r>
            <a:endParaRPr kumimoji="1" lang="en-US" altLang="ko-KR" sz="28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C92C7B-8206-DA4F-A54B-06729D45EDFA}"/>
              </a:ext>
            </a:extLst>
          </p:cNvPr>
          <p:cNvSpPr/>
          <p:nvPr/>
        </p:nvSpPr>
        <p:spPr>
          <a:xfrm>
            <a:off x="8750638" y="4135426"/>
            <a:ext cx="2438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사용자</a:t>
            </a:r>
            <a:endParaRPr kumimoji="1" lang="en-US" altLang="ko-KR" sz="28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1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오픈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래픽 2">
            <a:extLst>
              <a:ext uri="{FF2B5EF4-FFF2-40B4-BE49-F238E27FC236}">
                <a16:creationId xmlns:a16="http://schemas.microsoft.com/office/drawing/2014/main" id="{13FA044C-1B2F-BC48-843E-6304FED29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2657" y="1864598"/>
            <a:ext cx="1862401" cy="1862401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73AA1696-3BB9-F24D-BDBF-7C8E7E9F2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2493" y="1918165"/>
            <a:ext cx="1657131" cy="16571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C1A7AB-5059-CB47-8A73-58FB5C7DE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0994" y="4663074"/>
            <a:ext cx="3585027" cy="644185"/>
          </a:xfrm>
          <a:prstGeom prst="rect">
            <a:avLst/>
          </a:prstGeom>
        </p:spPr>
      </p:pic>
      <p:pic>
        <p:nvPicPr>
          <p:cNvPr id="21" name="그림 20" descr="꽃, 식물이(가) 표시된 사진&#10;&#10;자동 생성된 설명">
            <a:extLst>
              <a:ext uri="{FF2B5EF4-FFF2-40B4-BE49-F238E27FC236}">
                <a16:creationId xmlns:a16="http://schemas.microsoft.com/office/drawing/2014/main" id="{FABD7BD5-78BD-C34C-B9B9-46F415C74A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94" t="32389" r="19559" b="31341"/>
          <a:stretch/>
        </p:blipFill>
        <p:spPr>
          <a:xfrm>
            <a:off x="1713792" y="4013186"/>
            <a:ext cx="3238330" cy="18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8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공공데이터포털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0691F02-16BF-1748-87F7-FAE7967A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10" y="1476664"/>
            <a:ext cx="5186180" cy="34898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959615" y="5104675"/>
            <a:ext cx="10823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이슈 데이터</a:t>
            </a:r>
          </a:p>
        </p:txBody>
      </p:sp>
      <p:sp>
        <p:nvSpPr>
          <p:cNvPr id="24" name="Google Shape;122;p4">
            <a:extLst>
              <a:ext uri="{FF2B5EF4-FFF2-40B4-BE49-F238E27FC236}">
                <a16:creationId xmlns:a16="http://schemas.microsoft.com/office/drawing/2014/main" id="{DEF693CB-C099-B841-AE16-E0D0201CE0E1}"/>
              </a:ext>
            </a:extLst>
          </p:cNvPr>
          <p:cNvSpPr txBox="1"/>
          <p:nvPr/>
        </p:nvSpPr>
        <p:spPr>
          <a:xfrm>
            <a:off x="831682" y="1699581"/>
            <a:ext cx="4883319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필요한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서비스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개발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가능하게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함</a:t>
            </a: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최근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많이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쓰인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이슈데이터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확인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가능</a:t>
            </a: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55524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공공데이터포털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367024" y="5019923"/>
            <a:ext cx="23166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공공데이터포털 사이트 화면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07BE74-9D68-1746-A8C2-8D92843C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486" y="1351156"/>
            <a:ext cx="4989596" cy="3357558"/>
          </a:xfrm>
          <a:prstGeom prst="rect">
            <a:avLst/>
          </a:prstGeom>
        </p:spPr>
      </p:pic>
      <p:sp>
        <p:nvSpPr>
          <p:cNvPr id="27" name="Google Shape;122;p4">
            <a:extLst>
              <a:ext uri="{FF2B5EF4-FFF2-40B4-BE49-F238E27FC236}">
                <a16:creationId xmlns:a16="http://schemas.microsoft.com/office/drawing/2014/main" id="{56586A26-8674-474B-A4FC-BCDE55276B5D}"/>
              </a:ext>
            </a:extLst>
          </p:cNvPr>
          <p:cNvSpPr txBox="1"/>
          <p:nvPr/>
        </p:nvSpPr>
        <p:spPr>
          <a:xfrm>
            <a:off x="781199" y="1699581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  <a:hlinkClick r:id="rId4"/>
              </a:rPr>
              <a:t>https://data.go.kr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공공데이터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포털에서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데이터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접근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가능</a:t>
            </a: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25871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4.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활용사례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(1)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510090" y="4911484"/>
            <a:ext cx="16433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안심이 서비스 화면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B1DC7B7-D074-BB4C-8480-5134391B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136" y="1383204"/>
            <a:ext cx="5329308" cy="3148313"/>
          </a:xfrm>
          <a:prstGeom prst="rect">
            <a:avLst/>
          </a:prstGeom>
        </p:spPr>
      </p:pic>
      <p:sp>
        <p:nvSpPr>
          <p:cNvPr id="24" name="Google Shape;122;p4">
            <a:extLst>
              <a:ext uri="{FF2B5EF4-FFF2-40B4-BE49-F238E27FC236}">
                <a16:creationId xmlns:a16="http://schemas.microsoft.com/office/drawing/2014/main" id="{7AB1E678-019A-5942-B4F5-51A26EB6D061}"/>
              </a:ext>
            </a:extLst>
          </p:cNvPr>
          <p:cNvSpPr txBox="1"/>
          <p:nvPr/>
        </p:nvSpPr>
        <p:spPr>
          <a:xfrm>
            <a:off x="781199" y="1686793"/>
            <a:ext cx="478569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 </a:t>
            </a:r>
            <a:r>
              <a:rPr lang="ko-KR" alt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항생제처방률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또는 </a:t>
            </a:r>
            <a:r>
              <a:rPr lang="ko-KR" alt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주사제처방률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ko-KR" alt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등급표를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사용하여 병원 등급을 지도에 표시해주는 서비스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 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요즘 </a:t>
            </a:r>
            <a:r>
              <a:rPr lang="ko-KR" alt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이슈화됨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5538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4.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활용사례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(2)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397879" y="4865624"/>
            <a:ext cx="18678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코로나 맵 서비스 화면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81ACD04-A63E-774A-9AC0-AB4F1D25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226" y="1479066"/>
            <a:ext cx="5221127" cy="3084405"/>
          </a:xfrm>
          <a:prstGeom prst="rect">
            <a:avLst/>
          </a:prstGeom>
        </p:spPr>
      </p:pic>
      <p:sp>
        <p:nvSpPr>
          <p:cNvPr id="27" name="Google Shape;122;p4">
            <a:extLst>
              <a:ext uri="{FF2B5EF4-FFF2-40B4-BE49-F238E27FC236}">
                <a16:creationId xmlns:a16="http://schemas.microsoft.com/office/drawing/2014/main" id="{3DAF1604-C838-F449-ABE7-809E62538942}"/>
              </a:ext>
            </a:extLst>
          </p:cNvPr>
          <p:cNvSpPr txBox="1"/>
          <p:nvPr/>
        </p:nvSpPr>
        <p:spPr>
          <a:xfrm>
            <a:off x="781199" y="1699581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코로나 관련 정보 확인할 수 있는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지도 서비스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코로나 맵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42875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250000" y="2263296"/>
            <a:ext cx="3691997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오늘의 두 번째</a:t>
            </a:r>
            <a:r>
              <a:rPr lang="en-US" altLang="ko-KR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카카오 지도 </a:t>
            </a:r>
            <a:r>
              <a:rPr lang="en-US" altLang="ko-KR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</a:p>
          <a:p>
            <a:pPr algn="ctr">
              <a:lnSpc>
                <a:spcPct val="150000"/>
              </a:lnSpc>
            </a:pP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알아가기 </a:t>
            </a:r>
            <a:r>
              <a:rPr lang="en-US" altLang="ko-Kore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👋</a:t>
            </a:r>
            <a:endParaRPr lang="ko-KR" altLang="en-US" sz="35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90134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2849111" y="2098164"/>
            <a:ext cx="6673814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그 전에</a:t>
            </a:r>
            <a:r>
              <a:rPr lang="en-US" altLang="ko-KR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카카오 지도 </a:t>
            </a:r>
            <a:r>
              <a:rPr lang="en-US" altLang="ko-KR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시작을 위한</a:t>
            </a:r>
            <a:endParaRPr lang="en-US" altLang="ko-KR" sz="36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Express </a:t>
            </a: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웹 서버 설치하기</a:t>
            </a:r>
            <a:endParaRPr lang="en-US" altLang="ko-KR" sz="36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8419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8;p4">
            <a:extLst>
              <a:ext uri="{FF2B5EF4-FFF2-40B4-BE49-F238E27FC236}">
                <a16:creationId xmlns:a16="http://schemas.microsoft.com/office/drawing/2014/main" id="{240B8A3A-2F7C-0F4E-84AC-D49CFC14C313}"/>
              </a:ext>
            </a:extLst>
          </p:cNvPr>
          <p:cNvSpPr/>
          <p:nvPr/>
        </p:nvSpPr>
        <p:spPr>
          <a:xfrm>
            <a:off x="710378" y="1471210"/>
            <a:ext cx="6212936" cy="1728203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118;p4">
            <a:extLst>
              <a:ext uri="{FF2B5EF4-FFF2-40B4-BE49-F238E27FC236}">
                <a16:creationId xmlns:a16="http://schemas.microsoft.com/office/drawing/2014/main" id="{390CD585-AACB-7245-8D92-C4F2E0F203A1}"/>
              </a:ext>
            </a:extLst>
          </p:cNvPr>
          <p:cNvSpPr/>
          <p:nvPr/>
        </p:nvSpPr>
        <p:spPr>
          <a:xfrm>
            <a:off x="710378" y="3394649"/>
            <a:ext cx="6212936" cy="1728203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Express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웹 서버의 장점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6C6AF76-5304-9E40-A082-8802A52F8444}"/>
              </a:ext>
            </a:extLst>
          </p:cNvPr>
          <p:cNvSpPr txBox="1"/>
          <p:nvPr/>
        </p:nvSpPr>
        <p:spPr>
          <a:xfrm>
            <a:off x="781199" y="1722086"/>
            <a:ext cx="49776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" altLang="ko-Kore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npm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에서 서버 제작 시 불편함을 해소하고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</a:p>
          <a:p>
            <a:pPr algn="just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편의 기능을 추가한 웹 서버 프레임워크</a:t>
            </a:r>
          </a:p>
          <a:p>
            <a:pPr algn="just"/>
            <a:endParaRPr kumimoji="1" lang="en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just"/>
            <a:r>
              <a:rPr kumimoji="1"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http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모듈의 요청과 응답 객체에 추가 기능 부여 가능</a:t>
            </a:r>
          </a:p>
          <a:p>
            <a:pPr algn="just"/>
            <a:endParaRPr kumimoji="1" lang="ko-Kore-KR" alt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2864F2-3505-E142-8C8C-5F1AAD8213D4}"/>
              </a:ext>
            </a:extLst>
          </p:cNvPr>
          <p:cNvSpPr txBox="1"/>
          <p:nvPr/>
        </p:nvSpPr>
        <p:spPr>
          <a:xfrm>
            <a:off x="781199" y="3658587"/>
            <a:ext cx="902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http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모듈의 요청과 응답 객체에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just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추가 기능 부여 가능</a:t>
            </a:r>
          </a:p>
          <a:p>
            <a:pPr algn="just"/>
            <a:endParaRPr kumimoji="1" lang="en-US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just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비교적 간단한 코드로 웹 서버의 기능을 구현할 수 있다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9086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Express-generator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설치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607A05F-34A1-9543-9265-C7A01F07EB41}"/>
              </a:ext>
            </a:extLst>
          </p:cNvPr>
          <p:cNvSpPr txBox="1"/>
          <p:nvPr/>
        </p:nvSpPr>
        <p:spPr>
          <a:xfrm>
            <a:off x="781199" y="1658158"/>
            <a:ext cx="4735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입문자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입장에서 필요한 패키지를 찾아서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just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설치하기 어렵기 때문에 만들어진 패키지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just"/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just"/>
            <a:endParaRPr kumimoji="1" lang="ko-KR" alt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just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콘솔 명령어이므로 </a:t>
            </a:r>
            <a:r>
              <a:rPr kumimoji="1" lang="en-US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npm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전역 설치 필요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just"/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-&gt;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터미널에 아래 명령어 입력</a:t>
            </a:r>
          </a:p>
          <a:p>
            <a:pPr algn="just"/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D45E8A-13E4-BB41-B81C-0A4690B1DF9A}"/>
              </a:ext>
            </a:extLst>
          </p:cNvPr>
          <p:cNvSpPr txBox="1"/>
          <p:nvPr/>
        </p:nvSpPr>
        <p:spPr>
          <a:xfrm>
            <a:off x="781199" y="4085660"/>
            <a:ext cx="539442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" altLang="ko-Kore-KR" sz="3200" dirty="0" err="1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npm</a:t>
            </a:r>
            <a:r>
              <a:rPr lang="en" altLang="ko-Kore-KR" sz="32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3200" dirty="0" err="1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</a:t>
            </a:r>
            <a:r>
              <a:rPr lang="en" altLang="ko-Kore-KR" sz="32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-g express-generator</a:t>
            </a:r>
            <a:endParaRPr kumimoji="1" lang="ko-Kore-KR" altLang="en-US" sz="3200" dirty="0">
              <a:solidFill>
                <a:srgbClr val="08A8D2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62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3676747" y="-1407085"/>
            <a:ext cx="4282678" cy="42826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496039" y="2028245"/>
            <a:ext cx="2956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학습목표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496532-32DE-644E-8C08-AD787E15C32D}"/>
              </a:ext>
            </a:extLst>
          </p:cNvPr>
          <p:cNvSpPr/>
          <p:nvPr/>
        </p:nvSpPr>
        <p:spPr>
          <a:xfrm>
            <a:off x="1861801" y="2829797"/>
            <a:ext cx="8468397" cy="1775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API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뜻과 활용 사례를 알고 </a:t>
            </a:r>
            <a:endParaRPr lang="en-US" altLang="ko-KR" sz="2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카카오 지도 </a:t>
            </a: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API</a:t>
            </a:r>
            <a:r>
              <a:rPr lang="ko-KR" altLang="en-US" sz="25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활용할 준비를 해낼 수 있다</a:t>
            </a: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endParaRPr lang="ko-Kore-KR" altLang="ko-Kore-KR" sz="2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960546-9417-F540-84EE-51EEB9DB4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96" y="4279517"/>
            <a:ext cx="1511005" cy="15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5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Express-generator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설치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AD5A69-7B74-914E-85B1-3D2B18A466BA}"/>
              </a:ext>
            </a:extLst>
          </p:cNvPr>
          <p:cNvSpPr txBox="1"/>
          <p:nvPr/>
        </p:nvSpPr>
        <p:spPr>
          <a:xfrm>
            <a:off x="781199" y="2122589"/>
            <a:ext cx="5822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express [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프로젝트 이름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] --</a:t>
            </a:r>
            <a:r>
              <a:rPr kumimoji="1"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view=[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템플릿엔진이름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] </a:t>
            </a:r>
          </a:p>
          <a:p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템플릿엔진을 지정하지 않을 경우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kumimoji="1"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pug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엔진으로 설정된다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endParaRPr kumimoji="1" lang="ko-Kore-KR" alt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CC34DA-26BB-FA4F-A76D-C113B91385DB}"/>
              </a:ext>
            </a:extLst>
          </p:cNvPr>
          <p:cNvSpPr txBox="1"/>
          <p:nvPr/>
        </p:nvSpPr>
        <p:spPr>
          <a:xfrm>
            <a:off x="781199" y="4648514"/>
            <a:ext cx="469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생성할 폴더 위치로 이동해서 진행하는 것이 좋다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</a:p>
          <a:p>
            <a:r>
              <a:rPr kumimoji="1" lang="en-US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</a:t>
            </a:r>
            <a:r>
              <a:rPr kumimoji="1" lang="en-US" altLang="ko-Kore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ymap</a:t>
            </a:r>
            <a:r>
              <a:rPr kumimoji="1"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: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프로젝트를 생성할 폴더를 만든다</a:t>
            </a:r>
            <a:endParaRPr kumimoji="1" lang="ko-Kore-KR" alt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0673D1-4B44-EC49-ABDC-286ABDB1E221}"/>
              </a:ext>
            </a:extLst>
          </p:cNvPr>
          <p:cNvSpPr txBox="1"/>
          <p:nvPr/>
        </p:nvSpPr>
        <p:spPr>
          <a:xfrm>
            <a:off x="781199" y="3486390"/>
            <a:ext cx="5149167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ore-KR" sz="30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express </a:t>
            </a:r>
            <a:r>
              <a:rPr kumimoji="1" lang="en" altLang="ko-Kore-KR" sz="3000" dirty="0" err="1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mymap</a:t>
            </a:r>
            <a:r>
              <a:rPr kumimoji="1" lang="en-US" altLang="ko-KR" sz="30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--</a:t>
            </a:r>
            <a:r>
              <a:rPr kumimoji="1" lang="en" altLang="ko-Kore-KR" sz="30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view=</a:t>
            </a:r>
            <a:r>
              <a:rPr kumimoji="1" lang="en" altLang="ko-Kore-KR" sz="3000" dirty="0" err="1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ejs</a:t>
            </a:r>
            <a:r>
              <a:rPr kumimoji="1" lang="en-US" altLang="ko-KR" sz="30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353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18;p4">
            <a:extLst>
              <a:ext uri="{FF2B5EF4-FFF2-40B4-BE49-F238E27FC236}">
                <a16:creationId xmlns:a16="http://schemas.microsoft.com/office/drawing/2014/main" id="{CE87EAF0-88C1-F746-BBAE-B78E5AAC8B13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8E52BB3-08D9-9F40-984F-52563FFE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781" y="805550"/>
            <a:ext cx="4542066" cy="486791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Express-generator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설치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E68F035-C6D3-7944-9F4E-76B3FC9B703D}"/>
              </a:ext>
            </a:extLst>
          </p:cNvPr>
          <p:cNvSpPr txBox="1"/>
          <p:nvPr/>
        </p:nvSpPr>
        <p:spPr>
          <a:xfrm>
            <a:off x="712714" y="2125980"/>
            <a:ext cx="3249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설치 예제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endParaRPr kumimoji="1" lang="en-US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편한 관리를 위해 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express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앱을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생성할 디렉토리 따로 생성</a:t>
            </a:r>
            <a:endParaRPr kumimoji="1" lang="ko-Kore-KR" alt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4988F0-7B37-BB4C-9EEF-C52EF2213DE7}"/>
              </a:ext>
            </a:extLst>
          </p:cNvPr>
          <p:cNvSpPr txBox="1"/>
          <p:nvPr/>
        </p:nvSpPr>
        <p:spPr>
          <a:xfrm>
            <a:off x="792667" y="4148823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cd :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디렉토리 이동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상대경로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</a:t>
            </a:r>
            <a:r>
              <a:rPr kumimoji="1"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절대경로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입력 가능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-US" altLang="ko-Kore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mkdir</a:t>
            </a:r>
            <a:r>
              <a:rPr kumimoji="1"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: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디렉토리 생성</a:t>
            </a:r>
            <a:r>
              <a:rPr kumimoji="1"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kumimoji="1" lang="ko-Kore-KR" alt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513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18;p4">
            <a:extLst>
              <a:ext uri="{FF2B5EF4-FFF2-40B4-BE49-F238E27FC236}">
                <a16:creationId xmlns:a16="http://schemas.microsoft.com/office/drawing/2014/main" id="{80CEFA27-97DA-0D47-9D5F-8E6808697A06}"/>
              </a:ext>
            </a:extLst>
          </p:cNvPr>
          <p:cNvSpPr/>
          <p:nvPr/>
        </p:nvSpPr>
        <p:spPr>
          <a:xfrm>
            <a:off x="1215317" y="4331606"/>
            <a:ext cx="8565497" cy="1861450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Express-generator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설치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72304AA-2A86-A345-B62F-15693CB6D4BE}"/>
              </a:ext>
            </a:extLst>
          </p:cNvPr>
          <p:cNvSpPr txBox="1"/>
          <p:nvPr/>
        </p:nvSpPr>
        <p:spPr>
          <a:xfrm>
            <a:off x="901537" y="1748742"/>
            <a:ext cx="513794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ore-KR" sz="24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cd [</a:t>
            </a:r>
            <a:r>
              <a:rPr kumimoji="1" lang="ko-KR" altLang="en-US" sz="2400" dirty="0" err="1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아까생성한프로젝트이름</a:t>
            </a:r>
            <a:r>
              <a:rPr kumimoji="1" lang="en-US" altLang="ko-KR" sz="24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]</a:t>
            </a:r>
            <a:r>
              <a:rPr kumimoji="1" lang="en" altLang="ko-Kore-KR" sz="24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&amp;&amp; </a:t>
            </a:r>
            <a:r>
              <a:rPr kumimoji="1" lang="en" altLang="ko-Kore-KR" sz="2400" dirty="0" err="1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npm</a:t>
            </a:r>
            <a:r>
              <a:rPr kumimoji="1" lang="en" altLang="ko-Kore-KR" sz="24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" altLang="ko-Kore-KR" sz="2400" dirty="0" err="1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</a:t>
            </a:r>
            <a:endParaRPr kumimoji="1" lang="ko-Kore-KR" altLang="en-US" sz="2400" dirty="0">
              <a:solidFill>
                <a:srgbClr val="08A8D2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02E1DF-FEAE-404B-8F16-8FE13FE1CF86}"/>
              </a:ext>
            </a:extLst>
          </p:cNvPr>
          <p:cNvSpPr txBox="1"/>
          <p:nvPr/>
        </p:nvSpPr>
        <p:spPr>
          <a:xfrm>
            <a:off x="782306" y="2708416"/>
            <a:ext cx="5399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&amp;&amp;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함께 실행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endParaRPr kumimoji="1" lang="en-US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-US" altLang="ko-Kore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Npm</a:t>
            </a:r>
            <a:r>
              <a:rPr kumimoji="1"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I :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사용을 위한 초기화 과정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패키지 설치 이루어짐</a:t>
            </a:r>
            <a:endParaRPr kumimoji="1" lang="ko-Kore-KR" alt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268998C-2667-6940-9BB7-1F70BEB3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65" y="4846351"/>
            <a:ext cx="7226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Express-generator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설치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1945B60-4C86-544B-9A32-301D935A5F9C}"/>
              </a:ext>
            </a:extLst>
          </p:cNvPr>
          <p:cNvSpPr txBox="1"/>
          <p:nvPr/>
        </p:nvSpPr>
        <p:spPr>
          <a:xfrm>
            <a:off x="915796" y="1872618"/>
            <a:ext cx="39549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프로젝트 폴더 구조</a:t>
            </a:r>
            <a:endParaRPr kumimoji="1" lang="en" altLang="ko-Kore-KR" sz="2000" dirty="0">
              <a:solidFill>
                <a:srgbClr val="08A8D2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endParaRPr kumimoji="1" lang="en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bin (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서버 실행하는 </a:t>
            </a:r>
            <a:r>
              <a:rPr kumimoji="1"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www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스크립트 있음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  <a:p>
            <a:r>
              <a:rPr kumimoji="1"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public (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외부에서 접근 가능한 파일 모음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  <a:p>
            <a:r>
              <a:rPr kumimoji="1"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routes (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서버의 </a:t>
            </a:r>
            <a:r>
              <a:rPr kumimoji="1"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로직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  <a:p>
            <a:r>
              <a:rPr kumimoji="1"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views (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화면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  <a:p>
            <a:endParaRPr kumimoji="1" lang="ko-Kore-KR" alt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620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18;p4">
            <a:extLst>
              <a:ext uri="{FF2B5EF4-FFF2-40B4-BE49-F238E27FC236}">
                <a16:creationId xmlns:a16="http://schemas.microsoft.com/office/drawing/2014/main" id="{CE87EAF0-88C1-F746-BBAE-B78E5AAC8B13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Express-generator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설치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BF5F597-3DEA-3B41-B6C9-E4C8B97069E8}"/>
              </a:ext>
            </a:extLst>
          </p:cNvPr>
          <p:cNvSpPr txBox="1"/>
          <p:nvPr/>
        </p:nvSpPr>
        <p:spPr>
          <a:xfrm>
            <a:off x="781199" y="2223842"/>
            <a:ext cx="34115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ore-KR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npm</a:t>
            </a:r>
            <a:r>
              <a:rPr kumimoji="1" lang="en-US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start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로 서버 실행 가능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endParaRPr kumimoji="1" lang="en-US" altLang="ko-Kore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</a:t>
            </a:r>
            <a:r>
              <a:rPr kumimoji="1" lang="en-US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ocalhost:3000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접속하면 성공</a:t>
            </a:r>
            <a:endParaRPr kumimoji="1" lang="en-US" altLang="ko-Kore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6720895-1E2A-F146-BCAC-0EEA1C3AB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560" y="1220559"/>
            <a:ext cx="4800600" cy="11049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F40A380-67AF-CA45-9640-0FC85398D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560" y="2668360"/>
            <a:ext cx="3411511" cy="27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97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18;p4">
            <a:extLst>
              <a:ext uri="{FF2B5EF4-FFF2-40B4-BE49-F238E27FC236}">
                <a16:creationId xmlns:a16="http://schemas.microsoft.com/office/drawing/2014/main" id="{CE87EAF0-88C1-F746-BBAE-B78E5AAC8B13}"/>
              </a:ext>
            </a:extLst>
          </p:cNvPr>
          <p:cNvSpPr/>
          <p:nvPr/>
        </p:nvSpPr>
        <p:spPr>
          <a:xfrm>
            <a:off x="5557286" y="-1"/>
            <a:ext cx="6634716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5BA004-974D-5C40-AC38-31594587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458" y="1549518"/>
            <a:ext cx="5912585" cy="429881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Express-generator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설치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C17B9AA-DDBD-F947-8E9F-DFF8CC8BB09C}"/>
              </a:ext>
            </a:extLst>
          </p:cNvPr>
          <p:cNvSpPr txBox="1"/>
          <p:nvPr/>
        </p:nvSpPr>
        <p:spPr>
          <a:xfrm>
            <a:off x="932125" y="2613392"/>
            <a:ext cx="2877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Visual Studi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로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프로젝트 열기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endParaRPr kumimoji="1" lang="en-US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이후 모든 코드는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 프로젝트 폴더 내에서 작성</a:t>
            </a:r>
            <a:endParaRPr kumimoji="1" lang="en-US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786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445168" y="4683215"/>
            <a:ext cx="17732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카카오 </a:t>
            </a:r>
            <a:r>
              <a:rPr kumimoji="1" lang="en-US" altLang="ko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API </a:t>
            </a:r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홈페이지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44579BD-4E14-F946-B9E6-F1D3787E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419" y="1722873"/>
            <a:ext cx="5022741" cy="2694318"/>
          </a:xfrm>
          <a:prstGeom prst="rect">
            <a:avLst/>
          </a:prstGeom>
        </p:spPr>
      </p:pic>
      <p:sp>
        <p:nvSpPr>
          <p:cNvPr id="24" name="Google Shape;122;p4">
            <a:extLst>
              <a:ext uri="{FF2B5EF4-FFF2-40B4-BE49-F238E27FC236}">
                <a16:creationId xmlns:a16="http://schemas.microsoft.com/office/drawing/2014/main" id="{3C28507C-365C-F749-A86D-D7751A3F84B9}"/>
              </a:ext>
            </a:extLst>
          </p:cNvPr>
          <p:cNvSpPr txBox="1"/>
          <p:nvPr/>
        </p:nvSpPr>
        <p:spPr>
          <a:xfrm>
            <a:off x="781199" y="1672144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카카오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기업에서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개발자들이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이용할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수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있도록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개발한</a:t>
            </a: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API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- </a:t>
            </a:r>
            <a:r>
              <a:rPr 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지도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/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로컬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인공지능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카카오 로그인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SNS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공유 기능 등 다양한 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API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지원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20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우리가 이 강의에서 사용할 </a:t>
            </a:r>
            <a:r>
              <a:rPr lang="en-US" altLang="ko-KR" sz="20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API</a:t>
            </a:r>
            <a:r>
              <a:rPr lang="ko-KR" altLang="en-US" sz="2000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는</a:t>
            </a:r>
            <a:endParaRPr lang="en-US" altLang="ko-KR" sz="2000" dirty="0">
              <a:solidFill>
                <a:srgbClr val="08A8D2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24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지도 </a:t>
            </a:r>
            <a:r>
              <a:rPr lang="en-US" altLang="ko-KR" sz="2400" b="1" dirty="0" err="1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api</a:t>
            </a:r>
            <a:endParaRPr lang="en-US" sz="2400" b="1" dirty="0">
              <a:solidFill>
                <a:srgbClr val="08A8D2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255931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78B974-87DB-1541-AAAC-48CB269BF4C2}"/>
              </a:ext>
            </a:extLst>
          </p:cNvPr>
          <p:cNvSpPr txBox="1"/>
          <p:nvPr/>
        </p:nvSpPr>
        <p:spPr>
          <a:xfrm>
            <a:off x="8445168" y="4683215"/>
            <a:ext cx="17732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카카오 </a:t>
            </a:r>
            <a:r>
              <a:rPr kumimoji="1" lang="en-US" altLang="ko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API </a:t>
            </a:r>
            <a:r>
              <a:rPr kumimoji="1"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홈페이지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44579BD-4E14-F946-B9E6-F1D3787E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419" y="1722873"/>
            <a:ext cx="5022741" cy="2694318"/>
          </a:xfrm>
          <a:prstGeom prst="rect">
            <a:avLst/>
          </a:prstGeom>
        </p:spPr>
      </p:pic>
      <p:sp>
        <p:nvSpPr>
          <p:cNvPr id="25" name="Google Shape;122;p4">
            <a:extLst>
              <a:ext uri="{FF2B5EF4-FFF2-40B4-BE49-F238E27FC236}">
                <a16:creationId xmlns:a16="http://schemas.microsoft.com/office/drawing/2014/main" id="{64F5E269-3B16-934F-9359-CAE9ED9EB38F}"/>
              </a:ext>
            </a:extLst>
          </p:cNvPr>
          <p:cNvSpPr txBox="1"/>
          <p:nvPr/>
        </p:nvSpPr>
        <p:spPr>
          <a:xfrm>
            <a:off x="609600" y="1856399"/>
            <a:ext cx="4918364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  <a:hlinkClick r:id="rId4"/>
              </a:rPr>
              <a:t>https://developers.kakao.com/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접속 후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회원가입 진행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회원가입 완료한 후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지도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/</a:t>
            </a: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로컬 탭으로 접속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바로가기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: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  </a:t>
            </a:r>
            <a:r>
              <a:rPr lang="en-US" altLang="ko-KR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  <a:hlinkClick r:id="rId5"/>
              </a:rPr>
              <a:t>https://developers.kakao.com/product/map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564689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A18E3E1-B734-CF47-AD6E-CB8A5104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23" y="2255583"/>
            <a:ext cx="5435600" cy="1955800"/>
          </a:xfrm>
          <a:prstGeom prst="rect">
            <a:avLst/>
          </a:prstGeom>
        </p:spPr>
      </p:pic>
      <p:sp>
        <p:nvSpPr>
          <p:cNvPr id="28" name="Google Shape;122;p4">
            <a:extLst>
              <a:ext uri="{FF2B5EF4-FFF2-40B4-BE49-F238E27FC236}">
                <a16:creationId xmlns:a16="http://schemas.microsoft.com/office/drawing/2014/main" id="{72C02C40-4CF8-674A-BA78-89732120D5B2}"/>
              </a:ext>
            </a:extLst>
          </p:cNvPr>
          <p:cNvSpPr txBox="1"/>
          <p:nvPr/>
        </p:nvSpPr>
        <p:spPr>
          <a:xfrm>
            <a:off x="829007" y="1922502"/>
            <a:ext cx="4302642" cy="447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접속한 후 맨 밑 페이지로 내려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API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ko-KR" altLang="en-US" sz="1750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사용하기의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‘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시작하기</a:t>
            </a: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’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로 접속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‘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새 애플리케이션 추가</a:t>
            </a: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’ 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접속</a:t>
            </a:r>
            <a:endParaRPr lang="en-US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62699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F63102-63BC-5F49-8B39-82AB1FEE1E34}"/>
              </a:ext>
            </a:extLst>
          </p:cNvPr>
          <p:cNvSpPr/>
          <p:nvPr/>
        </p:nvSpPr>
        <p:spPr>
          <a:xfrm>
            <a:off x="812551" y="3322428"/>
            <a:ext cx="5338896" cy="1468580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0C06E2C-E494-3D48-8748-6A7A53C6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14" y="676022"/>
            <a:ext cx="4901735" cy="3811614"/>
          </a:xfrm>
          <a:prstGeom prst="rect">
            <a:avLst/>
          </a:prstGeom>
        </p:spPr>
      </p:pic>
      <p:sp>
        <p:nvSpPr>
          <p:cNvPr id="21" name="Google Shape;122;p4">
            <a:extLst>
              <a:ext uri="{FF2B5EF4-FFF2-40B4-BE49-F238E27FC236}">
                <a16:creationId xmlns:a16="http://schemas.microsoft.com/office/drawing/2014/main" id="{FBA7B19B-51DC-6A4B-85FE-1E052E433C4D}"/>
              </a:ext>
            </a:extLst>
          </p:cNvPr>
          <p:cNvSpPr txBox="1"/>
          <p:nvPr/>
        </p:nvSpPr>
        <p:spPr>
          <a:xfrm>
            <a:off x="781199" y="1862276"/>
            <a:ext cx="4302642" cy="100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제작할 앱 아이콘 설정</a:t>
            </a: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앱 이름 설정</a:t>
            </a: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sz="1750" dirty="0" err="1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사업자명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설정 후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저장 클릭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E724B4-C4F1-5B42-8A98-AF0E3FCC65EC}"/>
              </a:ext>
            </a:extLst>
          </p:cNvPr>
          <p:cNvSpPr/>
          <p:nvPr/>
        </p:nvSpPr>
        <p:spPr>
          <a:xfrm>
            <a:off x="1044747" y="3509733"/>
            <a:ext cx="6096000" cy="10718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앱 아이콘 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앱의 정체성을 나타낸 이미지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앱 이름 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제작할 애플리케이션 이름 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(ex. DIY Map)</a:t>
            </a: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600" dirty="0" err="1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사업자명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표시할 사업자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회사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이름 </a:t>
            </a:r>
            <a:r>
              <a:rPr lang="en-US" altLang="ko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(ex. Sullivan Project)</a:t>
            </a:r>
            <a:endParaRPr lang="ko-Kore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88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250000" y="2263296"/>
            <a:ext cx="3691997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오늘의 첫 번째</a:t>
            </a:r>
            <a:r>
              <a:rPr lang="en-US" altLang="ko-KR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API, </a:t>
            </a: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넌 누구니</a:t>
            </a:r>
            <a:r>
              <a:rPr lang="en-US" altLang="ko-KR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?</a:t>
            </a: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ore-KR" sz="3600" dirty="0">
                <a:solidFill>
                  <a:srgbClr val="111518"/>
                </a:solidFill>
                <a:latin typeface="Noto Sans KR"/>
                <a:ea typeface="Noto Sans KR"/>
                <a:cs typeface="Noto Sans KR"/>
                <a:sym typeface="Noto Sans KR"/>
              </a:rPr>
              <a:t>👋</a:t>
            </a:r>
            <a:endParaRPr lang="ko-KR" altLang="en-US" sz="35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21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Google Shape;122;p4">
            <a:extLst>
              <a:ext uri="{FF2B5EF4-FFF2-40B4-BE49-F238E27FC236}">
                <a16:creationId xmlns:a16="http://schemas.microsoft.com/office/drawing/2014/main" id="{FBA7B19B-51DC-6A4B-85FE-1E052E433C4D}"/>
              </a:ext>
            </a:extLst>
          </p:cNvPr>
          <p:cNvSpPr txBox="1"/>
          <p:nvPr/>
        </p:nvSpPr>
        <p:spPr>
          <a:xfrm>
            <a:off x="812551" y="1901267"/>
            <a:ext cx="4302642" cy="100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오른쪽과 같은 앱 키 화면 확인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02F84F5-CFE1-384E-8A91-83FB011D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27" y="1212273"/>
            <a:ext cx="5497123" cy="30907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B98981-948F-C045-862D-EA9C0BE4C586}"/>
              </a:ext>
            </a:extLst>
          </p:cNvPr>
          <p:cNvSpPr txBox="1"/>
          <p:nvPr/>
        </p:nvSpPr>
        <p:spPr>
          <a:xfrm>
            <a:off x="9003979" y="377113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우리가</a:t>
            </a:r>
            <a:r>
              <a:rPr kumimoji="1" lang="ko-KR" altLang="en-US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사용할 </a:t>
            </a:r>
            <a:r>
              <a:rPr kumimoji="1" lang="ko-KR" altLang="en-US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발급키</a:t>
            </a:r>
            <a:r>
              <a:rPr kumimoji="1" lang="ko-KR" altLang="en-US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위치</a:t>
            </a:r>
            <a:endParaRPr kumimoji="1" lang="ko-Kore-KR" altLang="en-US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214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8;p4">
            <a:extLst>
              <a:ext uri="{FF2B5EF4-FFF2-40B4-BE49-F238E27FC236}">
                <a16:creationId xmlns:a16="http://schemas.microsoft.com/office/drawing/2014/main" id="{618D4125-D0D4-404D-85D0-36F403DF4914}"/>
              </a:ext>
            </a:extLst>
          </p:cNvPr>
          <p:cNvSpPr/>
          <p:nvPr/>
        </p:nvSpPr>
        <p:spPr>
          <a:xfrm>
            <a:off x="6477000" y="-2"/>
            <a:ext cx="5715001" cy="6858001"/>
          </a:xfrm>
          <a:prstGeom prst="rect">
            <a:avLst/>
          </a:prstGeom>
          <a:solidFill>
            <a:srgbClr val="F4F9FF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71ADAF8-DD97-CA47-98D5-8B730EDB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331" y="1652912"/>
            <a:ext cx="5403416" cy="2751178"/>
          </a:xfrm>
          <a:prstGeom prst="rect">
            <a:avLst/>
          </a:prstGeom>
        </p:spPr>
      </p:pic>
      <p:sp>
        <p:nvSpPr>
          <p:cNvPr id="24" name="Google Shape;122;p4">
            <a:extLst>
              <a:ext uri="{FF2B5EF4-FFF2-40B4-BE49-F238E27FC236}">
                <a16:creationId xmlns:a16="http://schemas.microsoft.com/office/drawing/2014/main" id="{D63F6029-7D9C-8542-B08F-2B7B82FF8140}"/>
              </a:ext>
            </a:extLst>
          </p:cNvPr>
          <p:cNvSpPr txBox="1"/>
          <p:nvPr/>
        </p:nvSpPr>
        <p:spPr>
          <a:xfrm>
            <a:off x="781199" y="1941216"/>
            <a:ext cx="43026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4"/>
              </a:rPr>
              <a:t>https://apis.map.kakao.com/web/</a:t>
            </a:r>
            <a:endParaRPr lang="en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에 접속하면 오른쪽과 같은 화면 발견 가능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1A6A2D-DC68-6A43-A592-E72EAB1CEE0D}"/>
              </a:ext>
            </a:extLst>
          </p:cNvPr>
          <p:cNvSpPr/>
          <p:nvPr/>
        </p:nvSpPr>
        <p:spPr>
          <a:xfrm>
            <a:off x="812551" y="3322427"/>
            <a:ext cx="3122140" cy="1665209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430E1E-D055-E742-A90F-BB2398DF2472}"/>
              </a:ext>
            </a:extLst>
          </p:cNvPr>
          <p:cNvSpPr/>
          <p:nvPr/>
        </p:nvSpPr>
        <p:spPr>
          <a:xfrm>
            <a:off x="887535" y="3493311"/>
            <a:ext cx="29586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Guide 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사용 가이드</a:t>
            </a:r>
          </a:p>
          <a:p>
            <a:pPr algn="ctr"/>
            <a:r>
              <a:rPr lang="en" altLang="ko-Kore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Sample 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예제 소개</a:t>
            </a:r>
          </a:p>
          <a:p>
            <a:pPr algn="ctr"/>
            <a:r>
              <a:rPr lang="en" altLang="ko-Kore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Docs : API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사용법 소개</a:t>
            </a:r>
          </a:p>
          <a:p>
            <a:pPr algn="ctr"/>
            <a:r>
              <a:rPr lang="en" altLang="ko-Kore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Wizard 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코드 자동 생성 마법사</a:t>
            </a:r>
          </a:p>
          <a:p>
            <a:pPr algn="ctr"/>
            <a:r>
              <a:rPr lang="en" altLang="ko-Kore-KR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News : </a:t>
            </a:r>
            <a:r>
              <a:rPr lang="ko-KR" altLang="en-US" sz="16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공지사항</a:t>
            </a:r>
          </a:p>
        </p:txBody>
      </p:sp>
      <p:sp>
        <p:nvSpPr>
          <p:cNvPr id="30" name="Google Shape;122;p4">
            <a:extLst>
              <a:ext uri="{FF2B5EF4-FFF2-40B4-BE49-F238E27FC236}">
                <a16:creationId xmlns:a16="http://schemas.microsoft.com/office/drawing/2014/main" id="{31F40113-2D31-CA40-890E-870EE696C122}"/>
              </a:ext>
            </a:extLst>
          </p:cNvPr>
          <p:cNvSpPr txBox="1"/>
          <p:nvPr/>
        </p:nvSpPr>
        <p:spPr>
          <a:xfrm>
            <a:off x="4021002" y="3971880"/>
            <a:ext cx="2528663" cy="65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와 같은 메뉴 확인 가능</a:t>
            </a:r>
            <a:endParaRPr lang="en-US" altLang="ko-KR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843006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Google Shape;122;p4">
            <a:extLst>
              <a:ext uri="{FF2B5EF4-FFF2-40B4-BE49-F238E27FC236}">
                <a16:creationId xmlns:a16="http://schemas.microsoft.com/office/drawing/2014/main" id="{FBA7B19B-51DC-6A4B-85FE-1E052E433C4D}"/>
              </a:ext>
            </a:extLst>
          </p:cNvPr>
          <p:cNvSpPr txBox="1"/>
          <p:nvPr/>
        </p:nvSpPr>
        <p:spPr>
          <a:xfrm>
            <a:off x="4247223" y="1357716"/>
            <a:ext cx="4302642" cy="100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VS code</a:t>
            </a:r>
            <a:r>
              <a:rPr lang="ko-KR" altLang="en-US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에 아래와 같이 입력하기</a:t>
            </a: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 lvl="0"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br>
              <a:rPr lang="en-US" altLang="ko-KR" sz="1750" dirty="0">
                <a:solidFill>
                  <a:srgbClr val="111518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</a:br>
            <a:endParaRPr lang="en-US" altLang="ko-KR" sz="1750" dirty="0">
              <a:solidFill>
                <a:srgbClr val="111518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9453B-E5DF-B24F-B1ED-BAA8E92DA07E}"/>
              </a:ext>
            </a:extLst>
          </p:cNvPr>
          <p:cNvSpPr txBox="1"/>
          <p:nvPr/>
        </p:nvSpPr>
        <p:spPr>
          <a:xfrm>
            <a:off x="1743659" y="1858506"/>
            <a:ext cx="8875763" cy="4616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!DOCTYPE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html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html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head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title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r>
              <a:rPr lang="en" altLang="ko-Kore-KR" sz="1400" dirty="0">
                <a:solidFill>
                  <a:srgbClr val="0A9989"/>
                </a:solidFill>
              </a:rPr>
              <a:t>&lt;%</a:t>
            </a:r>
            <a:r>
              <a:rPr lang="en" altLang="ko-Kore-KR" sz="1400" dirty="0"/>
              <a:t>= </a:t>
            </a:r>
            <a:r>
              <a:rPr lang="en" altLang="ko-Kore-KR" sz="1400" dirty="0">
                <a:solidFill>
                  <a:srgbClr val="0A9989"/>
                </a:solidFill>
              </a:rPr>
              <a:t>title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%</a:t>
            </a:r>
            <a:r>
              <a:rPr lang="en" altLang="ko-Kore-KR" sz="1400" dirty="0">
                <a:solidFill>
                  <a:srgbClr val="010101"/>
                </a:solidFill>
              </a:rPr>
              <a:t>&gt;&lt;/</a:t>
            </a:r>
            <a:r>
              <a:rPr lang="en" altLang="ko-Kore-KR" sz="1400" dirty="0">
                <a:solidFill>
                  <a:srgbClr val="066DE2"/>
                </a:solidFill>
              </a:rPr>
              <a:t>title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link</a:t>
            </a:r>
            <a:r>
              <a:rPr lang="en" altLang="ko-Kore-KR" sz="1400" dirty="0"/>
              <a:t> </a:t>
            </a:r>
            <a:r>
              <a:rPr lang="en" altLang="ko-Kore-KR" sz="1400" dirty="0" err="1">
                <a:solidFill>
                  <a:srgbClr val="0A9989"/>
                </a:solidFill>
              </a:rPr>
              <a:t>rel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'stylesheet'</a:t>
            </a:r>
            <a:r>
              <a:rPr lang="en" altLang="ko-Kore-KR" sz="1400" dirty="0"/>
              <a:t> </a:t>
            </a:r>
            <a:r>
              <a:rPr lang="en" altLang="ko-Kore-KR" sz="1400" dirty="0" err="1">
                <a:solidFill>
                  <a:srgbClr val="0A9989"/>
                </a:solidFill>
              </a:rPr>
              <a:t>href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'/stylesheets/</a:t>
            </a:r>
            <a:r>
              <a:rPr lang="en" altLang="ko-Kore-KR" sz="1400" dirty="0" err="1">
                <a:solidFill>
                  <a:srgbClr val="DF5000"/>
                </a:solidFill>
              </a:rPr>
              <a:t>style.css</a:t>
            </a:r>
            <a:r>
              <a:rPr lang="en" altLang="ko-Kore-KR" sz="1400" dirty="0">
                <a:solidFill>
                  <a:srgbClr val="DF5000"/>
                </a:solidFill>
              </a:rPr>
              <a:t>'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/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&lt;/</a:t>
            </a:r>
            <a:r>
              <a:rPr lang="en" altLang="ko-Kore-KR" sz="1400" dirty="0">
                <a:solidFill>
                  <a:srgbClr val="066DE2"/>
                </a:solidFill>
              </a:rPr>
              <a:t>head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body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999999"/>
                </a:solidFill>
              </a:rPr>
              <a:t>    </a:t>
            </a:r>
            <a:r>
              <a:rPr lang="en" altLang="ko-Kore-KR" sz="1400" dirty="0">
                <a:solidFill>
                  <a:srgbClr val="999999"/>
                </a:solidFill>
              </a:rPr>
              <a:t>&lt;!-- </a:t>
            </a:r>
            <a:r>
              <a:rPr lang="ko-KR" altLang="en-US" sz="1400" dirty="0">
                <a:solidFill>
                  <a:srgbClr val="999999"/>
                </a:solidFill>
              </a:rPr>
              <a:t>지도를 표시할 </a:t>
            </a:r>
            <a:r>
              <a:rPr lang="en" altLang="ko-Kore-KR" sz="1400" dirty="0">
                <a:solidFill>
                  <a:srgbClr val="999999"/>
                </a:solidFill>
              </a:rPr>
              <a:t>div </a:t>
            </a:r>
            <a:r>
              <a:rPr lang="ko-KR" altLang="en-US" sz="1400" dirty="0">
                <a:solidFill>
                  <a:srgbClr val="999999"/>
                </a:solidFill>
              </a:rPr>
              <a:t>입니다 </a:t>
            </a:r>
            <a:r>
              <a:rPr lang="en-US" altLang="ko-KR" sz="1400" dirty="0">
                <a:solidFill>
                  <a:srgbClr val="999999"/>
                </a:solidFill>
              </a:rPr>
              <a:t>--&gt;</a:t>
            </a:r>
            <a:endParaRPr lang="ko-KR" altLang="en-US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-US" altLang="ko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div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id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"map"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style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"width:100%;height:380px;"</a:t>
            </a:r>
            <a:r>
              <a:rPr lang="en" altLang="ko-Kore-KR" sz="1400" dirty="0">
                <a:solidFill>
                  <a:srgbClr val="010101"/>
                </a:solidFill>
              </a:rPr>
              <a:t>&gt;&lt;/</a:t>
            </a:r>
            <a:r>
              <a:rPr lang="en" altLang="ko-Kore-KR" sz="1400" dirty="0">
                <a:solidFill>
                  <a:srgbClr val="066DE2"/>
                </a:solidFill>
              </a:rPr>
              <a:t>div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script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0A9989"/>
                </a:solidFill>
              </a:rPr>
              <a:t>type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"text/</a:t>
            </a:r>
            <a:r>
              <a:rPr lang="en" altLang="ko-Kore-KR" sz="1400" dirty="0" err="1">
                <a:solidFill>
                  <a:srgbClr val="DF5000"/>
                </a:solidFill>
              </a:rPr>
              <a:t>javascript</a:t>
            </a:r>
            <a:r>
              <a:rPr lang="en" altLang="ko-Kore-KR" sz="1400" dirty="0">
                <a:solidFill>
                  <a:srgbClr val="DF5000"/>
                </a:solidFill>
              </a:rPr>
              <a:t>"</a:t>
            </a:r>
            <a:r>
              <a:rPr lang="en" altLang="ko-Kore-KR" sz="1400" dirty="0"/>
              <a:t> </a:t>
            </a:r>
            <a:r>
              <a:rPr lang="en" altLang="ko-Kore-KR" sz="1400" dirty="0" err="1">
                <a:solidFill>
                  <a:srgbClr val="0A9989"/>
                </a:solidFill>
              </a:rPr>
              <a:t>src</a:t>
            </a:r>
            <a:r>
              <a:rPr lang="en" altLang="ko-Kore-KR" sz="1400" dirty="0"/>
              <a:t>=</a:t>
            </a:r>
            <a:r>
              <a:rPr lang="en" altLang="ko-Kore-KR" sz="1400" dirty="0">
                <a:solidFill>
                  <a:srgbClr val="DF5000"/>
                </a:solidFill>
              </a:rPr>
              <a:t>"//</a:t>
            </a:r>
            <a:r>
              <a:rPr lang="en" altLang="ko-Kore-KR" sz="1400" dirty="0" err="1">
                <a:solidFill>
                  <a:srgbClr val="DF5000"/>
                </a:solidFill>
              </a:rPr>
              <a:t>dapi.kakao.com</a:t>
            </a:r>
            <a:r>
              <a:rPr lang="en" altLang="ko-Kore-KR" sz="1400" dirty="0">
                <a:solidFill>
                  <a:srgbClr val="DF5000"/>
                </a:solidFill>
              </a:rPr>
              <a:t>/v2/maps/</a:t>
            </a:r>
            <a:r>
              <a:rPr lang="en" altLang="ko-Kore-KR" sz="1400" dirty="0" err="1">
                <a:solidFill>
                  <a:srgbClr val="DF5000"/>
                </a:solidFill>
              </a:rPr>
              <a:t>sdk.js?appkey</a:t>
            </a:r>
            <a:r>
              <a:rPr lang="en" altLang="ko-Kore-KR" sz="1400" dirty="0">
                <a:solidFill>
                  <a:srgbClr val="DF5000"/>
                </a:solidFill>
              </a:rPr>
              <a:t>=</a:t>
            </a:r>
            <a:r>
              <a:rPr lang="ko-KR" altLang="en-US" sz="1400" dirty="0">
                <a:solidFill>
                  <a:srgbClr val="DF5000"/>
                </a:solidFill>
                <a:highlight>
                  <a:srgbClr val="FFFF00"/>
                </a:highlight>
              </a:rPr>
              <a:t>발급받은</a:t>
            </a:r>
            <a:r>
              <a:rPr lang="en" altLang="ko-Kore-KR" sz="1400" dirty="0" err="1">
                <a:solidFill>
                  <a:srgbClr val="DF5000"/>
                </a:solidFill>
                <a:highlight>
                  <a:srgbClr val="FFFF00"/>
                </a:highlight>
              </a:rPr>
              <a:t>api</a:t>
            </a:r>
            <a:r>
              <a:rPr lang="ko-KR" altLang="en-US" sz="1400" dirty="0">
                <a:solidFill>
                  <a:srgbClr val="DF5000"/>
                </a:solidFill>
                <a:highlight>
                  <a:srgbClr val="FFFF00"/>
                </a:highlight>
              </a:rPr>
              <a:t>키</a:t>
            </a:r>
            <a:r>
              <a:rPr lang="en-US" altLang="ko-KR" sz="1400" dirty="0">
                <a:solidFill>
                  <a:srgbClr val="DF5000"/>
                </a:solidFill>
              </a:rPr>
              <a:t>"</a:t>
            </a:r>
            <a:r>
              <a:rPr lang="en-US" altLang="ko-KR" sz="1400" dirty="0">
                <a:solidFill>
                  <a:srgbClr val="010101"/>
                </a:solidFill>
              </a:rPr>
              <a:t>&gt;&lt;/</a:t>
            </a:r>
            <a:r>
              <a:rPr lang="en" altLang="ko-Kore-KR" sz="1400" dirty="0">
                <a:solidFill>
                  <a:srgbClr val="066DE2"/>
                </a:solidFill>
              </a:rPr>
              <a:t>script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</a:t>
            </a:r>
            <a:r>
              <a:rPr lang="en" altLang="ko-Kore-KR" sz="1400" dirty="0">
                <a:solidFill>
                  <a:srgbClr val="066DE2"/>
                </a:solidFill>
              </a:rPr>
              <a:t>script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ko-KR" altLang="en-US" sz="1400" dirty="0">
                <a:solidFill>
                  <a:srgbClr val="A71D5D"/>
                </a:solidFill>
              </a:rPr>
              <a:t>    </a:t>
            </a:r>
            <a:r>
              <a:rPr lang="en" altLang="ko-Kore-KR" sz="1400" dirty="0">
                <a:solidFill>
                  <a:srgbClr val="A71D5D"/>
                </a:solidFill>
              </a:rPr>
              <a:t>const</a:t>
            </a:r>
            <a:r>
              <a:rPr lang="en" altLang="ko-Kore-KR" sz="1400" dirty="0"/>
              <a:t> </a:t>
            </a:r>
            <a:r>
              <a:rPr lang="en" altLang="ko-Kore-KR" sz="1400" dirty="0" err="1"/>
              <a:t>mapContainer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A71D5D"/>
                </a:solidFill>
              </a:rPr>
              <a:t>=</a:t>
            </a:r>
            <a:r>
              <a:rPr lang="en" altLang="ko-Kore-KR" sz="1400" dirty="0"/>
              <a:t> </a:t>
            </a:r>
            <a:r>
              <a:rPr lang="en" altLang="ko-Kore-KR" sz="1400" dirty="0" err="1">
                <a:solidFill>
                  <a:srgbClr val="066DE2"/>
                </a:solidFill>
              </a:rPr>
              <a:t>document</a:t>
            </a:r>
            <a:r>
              <a:rPr lang="en" altLang="ko-Kore-KR" sz="1400" dirty="0" err="1"/>
              <a:t>.</a:t>
            </a:r>
            <a:r>
              <a:rPr lang="en" altLang="ko-Kore-KR" sz="1400" dirty="0" err="1">
                <a:solidFill>
                  <a:srgbClr val="066DE2"/>
                </a:solidFill>
              </a:rPr>
              <a:t>getElementById</a:t>
            </a:r>
            <a:r>
              <a:rPr lang="en" altLang="ko-Kore-KR" sz="1400" dirty="0"/>
              <a:t>(</a:t>
            </a:r>
            <a:r>
              <a:rPr lang="en" altLang="ko-Kore-KR" sz="1400" dirty="0">
                <a:solidFill>
                  <a:srgbClr val="63A35C"/>
                </a:solidFill>
              </a:rPr>
              <a:t>'map'</a:t>
            </a:r>
            <a:r>
              <a:rPr lang="en" altLang="ko-Kore-KR" sz="1400" dirty="0"/>
              <a:t>), </a:t>
            </a:r>
            <a:r>
              <a:rPr lang="en" altLang="ko-Kore-KR" sz="1400" dirty="0">
                <a:solidFill>
                  <a:srgbClr val="999999"/>
                </a:solidFill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</a:rPr>
              <a:t>지도를 표시할 </a:t>
            </a:r>
            <a:r>
              <a:rPr lang="en" altLang="ko-Kore-KR" sz="1400" dirty="0">
                <a:solidFill>
                  <a:srgbClr val="999999"/>
                </a:solidFill>
              </a:rPr>
              <a:t>div </a:t>
            </a:r>
            <a:endParaRPr lang="en" altLang="ko-Kore-KR" sz="1400" dirty="0"/>
          </a:p>
          <a:p>
            <a:pPr latinLnBrk="0"/>
            <a:r>
              <a:rPr lang="ko-KR" altLang="en-US" sz="1400" dirty="0"/>
              <a:t>        </a:t>
            </a:r>
            <a:r>
              <a:rPr lang="en" altLang="ko-Kore-KR" sz="1400" dirty="0" err="1"/>
              <a:t>mapOption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A71D5D"/>
                </a:solidFill>
              </a:rPr>
              <a:t>=</a:t>
            </a:r>
            <a:r>
              <a:rPr lang="en" altLang="ko-Kore-KR" sz="1400" dirty="0"/>
              <a:t> { </a:t>
            </a:r>
          </a:p>
          <a:p>
            <a:pPr latinLnBrk="0"/>
            <a:r>
              <a:rPr lang="ko-KR" altLang="en-US" sz="1400" dirty="0"/>
              <a:t>            </a:t>
            </a:r>
            <a:r>
              <a:rPr lang="en" altLang="ko-Kore-KR" sz="1400" dirty="0"/>
              <a:t>center: </a:t>
            </a:r>
            <a:r>
              <a:rPr lang="en" altLang="ko-Kore-KR" sz="1400" dirty="0">
                <a:solidFill>
                  <a:srgbClr val="A71D5D"/>
                </a:solidFill>
              </a:rPr>
              <a:t>new</a:t>
            </a:r>
            <a:r>
              <a:rPr lang="en" altLang="ko-Kore-KR" sz="1400" dirty="0"/>
              <a:t> </a:t>
            </a:r>
            <a:r>
              <a:rPr lang="en" altLang="ko-Kore-KR" sz="1400" dirty="0" err="1"/>
              <a:t>kakao.maps.LatLng</a:t>
            </a:r>
            <a:r>
              <a:rPr lang="en" altLang="ko-Kore-KR" sz="1400" dirty="0"/>
              <a:t>(</a:t>
            </a:r>
            <a:r>
              <a:rPr lang="en" altLang="ko-Kore-KR" sz="1400" dirty="0">
                <a:solidFill>
                  <a:srgbClr val="0099CC"/>
                </a:solidFill>
              </a:rPr>
              <a:t>33.450701</a:t>
            </a:r>
            <a:r>
              <a:rPr lang="en" altLang="ko-Kore-KR" sz="1400" dirty="0"/>
              <a:t>, </a:t>
            </a:r>
            <a:r>
              <a:rPr lang="en" altLang="ko-Kore-KR" sz="1400" dirty="0">
                <a:solidFill>
                  <a:srgbClr val="0099CC"/>
                </a:solidFill>
              </a:rPr>
              <a:t>126.570667</a:t>
            </a:r>
            <a:r>
              <a:rPr lang="en" altLang="ko-Kore-KR" sz="1400" dirty="0"/>
              <a:t>), </a:t>
            </a:r>
            <a:r>
              <a:rPr lang="en" altLang="ko-Kore-KR" sz="1400" dirty="0">
                <a:solidFill>
                  <a:srgbClr val="999999"/>
                </a:solidFill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</a:rPr>
              <a:t>지도의 </a:t>
            </a:r>
            <a:r>
              <a:rPr lang="ko-KR" altLang="en-US" sz="1400" dirty="0" err="1">
                <a:solidFill>
                  <a:srgbClr val="999999"/>
                </a:solidFill>
              </a:rPr>
              <a:t>중심좌표</a:t>
            </a:r>
            <a:endParaRPr lang="ko-KR" altLang="en-US" sz="1400" dirty="0"/>
          </a:p>
          <a:p>
            <a:pPr latinLnBrk="0"/>
            <a:r>
              <a:rPr lang="ko-KR" altLang="en-US" sz="1400" dirty="0"/>
              <a:t>            </a:t>
            </a:r>
            <a:r>
              <a:rPr lang="en" altLang="ko-Kore-KR" sz="1400" dirty="0"/>
              <a:t>level: </a:t>
            </a:r>
            <a:r>
              <a:rPr lang="en" altLang="ko-Kore-KR" sz="1400" dirty="0">
                <a:solidFill>
                  <a:srgbClr val="0099CC"/>
                </a:solidFill>
              </a:rPr>
              <a:t>3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999999"/>
                </a:solidFill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</a:rPr>
              <a:t>지도의 확대 레벨</a:t>
            </a:r>
            <a:r>
              <a:rPr lang="en-US" altLang="ko-KR" sz="1400" dirty="0">
                <a:solidFill>
                  <a:srgbClr val="999999"/>
                </a:solidFill>
              </a:rPr>
              <a:t>. </a:t>
            </a:r>
            <a:r>
              <a:rPr lang="ko-KR" altLang="en-US" sz="1400" dirty="0">
                <a:solidFill>
                  <a:srgbClr val="999999"/>
                </a:solidFill>
              </a:rPr>
              <a:t> </a:t>
            </a:r>
            <a:endParaRPr lang="ko-KR" altLang="en-US" sz="1400" dirty="0"/>
          </a:p>
          <a:p>
            <a:pPr latinLnBrk="0"/>
            <a:r>
              <a:rPr lang="ko-KR" altLang="en-US" sz="1400" dirty="0"/>
              <a:t>        </a:t>
            </a:r>
            <a:r>
              <a:rPr lang="en-US" altLang="ko-KR" sz="1400" dirty="0"/>
              <a:t>};</a:t>
            </a:r>
          </a:p>
          <a:p>
            <a:pPr latinLnBrk="0"/>
            <a:r>
              <a:rPr lang="ko-KR" altLang="en-US" sz="1400" dirty="0">
                <a:solidFill>
                  <a:srgbClr val="999999"/>
                </a:solidFill>
              </a:rPr>
              <a:t>     </a:t>
            </a:r>
            <a:r>
              <a:rPr lang="en-US" altLang="ko-KR" sz="1400" dirty="0">
                <a:solidFill>
                  <a:srgbClr val="999999"/>
                </a:solidFill>
              </a:rPr>
              <a:t>//. </a:t>
            </a:r>
            <a:r>
              <a:rPr lang="ko-KR" altLang="en-US" sz="1400" dirty="0">
                <a:solidFill>
                  <a:srgbClr val="999999"/>
                </a:solidFill>
              </a:rPr>
              <a:t>지도를 표시할 </a:t>
            </a:r>
            <a:r>
              <a:rPr lang="en" altLang="ko-Kore-KR" sz="1400" dirty="0">
                <a:solidFill>
                  <a:srgbClr val="999999"/>
                </a:solidFill>
              </a:rPr>
              <a:t>div</a:t>
            </a:r>
            <a:r>
              <a:rPr lang="ko-KR" altLang="en-US" sz="1400" dirty="0">
                <a:solidFill>
                  <a:srgbClr val="999999"/>
                </a:solidFill>
              </a:rPr>
              <a:t>와 지도 옵션으로 지도를 생성합니다</a:t>
            </a:r>
            <a:endParaRPr lang="ko-KR" altLang="en-US" sz="1400" dirty="0"/>
          </a:p>
          <a:p>
            <a:pPr latinLnBrk="0"/>
            <a:r>
              <a:rPr lang="ko-KR" altLang="en-US" sz="1400" dirty="0">
                <a:solidFill>
                  <a:srgbClr val="A71D5D"/>
                </a:solidFill>
              </a:rPr>
              <a:t>    </a:t>
            </a:r>
            <a:r>
              <a:rPr lang="en" altLang="ko-Kore-KR" sz="1400" dirty="0">
                <a:solidFill>
                  <a:srgbClr val="A71D5D"/>
                </a:solidFill>
              </a:rPr>
              <a:t>const</a:t>
            </a:r>
            <a:r>
              <a:rPr lang="en" altLang="ko-Kore-KR" sz="1400" dirty="0"/>
              <a:t> map </a:t>
            </a:r>
            <a:r>
              <a:rPr lang="en" altLang="ko-Kore-KR" sz="1400" dirty="0">
                <a:solidFill>
                  <a:srgbClr val="A71D5D"/>
                </a:solidFill>
              </a:rPr>
              <a:t>=</a:t>
            </a:r>
            <a:r>
              <a:rPr lang="en" altLang="ko-Kore-KR" sz="1400" dirty="0"/>
              <a:t> </a:t>
            </a:r>
            <a:r>
              <a:rPr lang="en" altLang="ko-Kore-KR" sz="1400" dirty="0">
                <a:solidFill>
                  <a:srgbClr val="A71D5D"/>
                </a:solidFill>
              </a:rPr>
              <a:t>new</a:t>
            </a:r>
            <a:r>
              <a:rPr lang="en" altLang="ko-Kore-KR" sz="1400" dirty="0"/>
              <a:t> </a:t>
            </a:r>
            <a:r>
              <a:rPr lang="en" altLang="ko-Kore-KR" sz="1400" dirty="0" err="1"/>
              <a:t>kakao.maps.Map</a:t>
            </a:r>
            <a:r>
              <a:rPr lang="en" altLang="ko-Kore-KR" sz="1400" dirty="0"/>
              <a:t>(</a:t>
            </a:r>
            <a:r>
              <a:rPr lang="en" altLang="ko-Kore-KR" sz="1400" dirty="0" err="1"/>
              <a:t>mapContainer</a:t>
            </a:r>
            <a:r>
              <a:rPr lang="en" altLang="ko-Kore-KR" sz="1400" dirty="0"/>
              <a:t>, </a:t>
            </a:r>
            <a:r>
              <a:rPr lang="en" altLang="ko-Kore-KR" sz="1400" dirty="0" err="1"/>
              <a:t>mapOption</a:t>
            </a:r>
            <a:r>
              <a:rPr lang="en" altLang="ko-Kore-KR" sz="1400" dirty="0"/>
              <a:t>); </a:t>
            </a:r>
          </a:p>
          <a:p>
            <a:pPr latinLnBrk="0"/>
            <a:r>
              <a:rPr lang="ko-KR" altLang="en-US" sz="1400" dirty="0">
                <a:solidFill>
                  <a:srgbClr val="010101"/>
                </a:solidFill>
              </a:rPr>
              <a:t>    </a:t>
            </a:r>
            <a:r>
              <a:rPr lang="en" altLang="ko-Kore-KR" sz="1400" dirty="0">
                <a:solidFill>
                  <a:srgbClr val="010101"/>
                </a:solidFill>
              </a:rPr>
              <a:t>&lt;/</a:t>
            </a:r>
            <a:r>
              <a:rPr lang="en" altLang="ko-Kore-KR" sz="1400" dirty="0">
                <a:solidFill>
                  <a:srgbClr val="066DE2"/>
                </a:solidFill>
              </a:rPr>
              <a:t>script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&lt;/</a:t>
            </a:r>
            <a:r>
              <a:rPr lang="en" altLang="ko-Kore-KR" sz="1400" dirty="0">
                <a:solidFill>
                  <a:srgbClr val="066DE2"/>
                </a:solidFill>
              </a:rPr>
              <a:t>body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  <a:p>
            <a:pPr latinLnBrk="0"/>
            <a:r>
              <a:rPr lang="en" altLang="ko-Kore-KR" sz="1400" dirty="0">
                <a:solidFill>
                  <a:srgbClr val="010101"/>
                </a:solidFill>
              </a:rPr>
              <a:t>&lt;/</a:t>
            </a:r>
            <a:r>
              <a:rPr lang="en" altLang="ko-Kore-KR" sz="1400" dirty="0">
                <a:solidFill>
                  <a:srgbClr val="066DE2"/>
                </a:solidFill>
              </a:rPr>
              <a:t>html</a:t>
            </a:r>
            <a:r>
              <a:rPr lang="en" altLang="ko-Kore-KR" sz="1400" dirty="0">
                <a:solidFill>
                  <a:srgbClr val="010101"/>
                </a:solidFill>
              </a:rPr>
              <a:t>&gt;</a:t>
            </a:r>
            <a:endParaRPr lang="en" altLang="ko-Kore-KR" sz="1400" dirty="0"/>
          </a:p>
        </p:txBody>
      </p:sp>
    </p:spTree>
    <p:extLst>
      <p:ext uri="{BB962C8B-B14F-4D97-AF65-F5344CB8AC3E}">
        <p14:creationId xmlns:p14="http://schemas.microsoft.com/office/powerpoint/2010/main" val="201174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Google Shape;122;p4">
            <a:extLst>
              <a:ext uri="{FF2B5EF4-FFF2-40B4-BE49-F238E27FC236}">
                <a16:creationId xmlns:a16="http://schemas.microsoft.com/office/drawing/2014/main" id="{4C92B041-4347-6949-A036-0175E6FFF375}"/>
              </a:ext>
            </a:extLst>
          </p:cNvPr>
          <p:cNvSpPr txBox="1"/>
          <p:nvPr/>
        </p:nvSpPr>
        <p:spPr>
          <a:xfrm>
            <a:off x="710378" y="1697817"/>
            <a:ext cx="5132832" cy="157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 코드로 수정한 후 터미널에</a:t>
            </a:r>
          </a:p>
          <a:p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npm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start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실행하고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http://localhost: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포트번호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 접속하면 정상적인 지도가 출력된다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b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</a:b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포트 번호는 </a:t>
            </a:r>
            <a: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bin/www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파일에서 확인 가능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FBAD85-2D19-A048-BEF8-26120432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78" y="3771138"/>
            <a:ext cx="5359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1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카카오 지도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시작하기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Google Shape;122;p4">
            <a:extLst>
              <a:ext uri="{FF2B5EF4-FFF2-40B4-BE49-F238E27FC236}">
                <a16:creationId xmlns:a16="http://schemas.microsoft.com/office/drawing/2014/main" id="{4C92B041-4347-6949-A036-0175E6FFF375}"/>
              </a:ext>
            </a:extLst>
          </p:cNvPr>
          <p:cNvSpPr txBox="1"/>
          <p:nvPr/>
        </p:nvSpPr>
        <p:spPr>
          <a:xfrm>
            <a:off x="710378" y="1404596"/>
            <a:ext cx="5132832" cy="157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Autofit/>
          </a:bodyPr>
          <a:lstStyle/>
          <a:p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 코드로 수정한 후 터미널에</a:t>
            </a:r>
          </a:p>
          <a:p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npm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start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실행하고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http://localhost: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포트번호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 접속하면 정상적인 지도가 출력된다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b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</a:b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포트 번호는 </a:t>
            </a:r>
            <a: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bin/www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파일에서 확인 가능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FBAD85-2D19-A048-BEF8-26120432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78" y="3771138"/>
            <a:ext cx="5359400" cy="838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2A66BB1-C541-0F40-AD25-FFC5ABF96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23" y="3062738"/>
            <a:ext cx="11427510" cy="36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97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1527865" y="758616"/>
            <a:ext cx="9136269" cy="9136269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3839257" y="3075057"/>
            <a:ext cx="531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다음 시간에 만나요</a:t>
            </a:r>
            <a:r>
              <a:rPr lang="en-US" altLang="ko-KR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!</a:t>
            </a:r>
            <a:endParaRPr lang="ko-KR" altLang="en-US" sz="4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3438718" y="2524026"/>
            <a:ext cx="4690298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3438718" y="4257647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0E71DA-0560-F742-896E-4147F94DDF5F}"/>
              </a:ext>
            </a:extLst>
          </p:cNvPr>
          <p:cNvGrpSpPr/>
          <p:nvPr/>
        </p:nvGrpSpPr>
        <p:grpSpPr>
          <a:xfrm>
            <a:off x="8193246" y="2272838"/>
            <a:ext cx="802219" cy="802219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2F92F16-6339-2749-907B-DE5085007875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173E46-B763-9842-BCCD-F668B751D37D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08A5C0-4A10-404E-83BE-C4720DF94AFB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38E0F24-4419-B54D-882D-AE4D2D89F2DB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1C93AD-9801-0048-9C84-BD5C2553E20E}"/>
              </a:ext>
            </a:extLst>
          </p:cNvPr>
          <p:cNvGrpSpPr/>
          <p:nvPr/>
        </p:nvGrpSpPr>
        <p:grpSpPr>
          <a:xfrm>
            <a:off x="8305194" y="1867602"/>
            <a:ext cx="591712" cy="603422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CE470287-2EAD-B74D-909B-25CB740BBFB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B430973D-372A-2C43-86A3-2DACE855414B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8DFAE3-E7FF-504E-A691-157C8A4CA620}"/>
              </a:ext>
            </a:extLst>
          </p:cNvPr>
          <p:cNvSpPr txBox="1"/>
          <p:nvPr/>
        </p:nvSpPr>
        <p:spPr>
          <a:xfrm>
            <a:off x="1984040" y="4459022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ko-Kore-KR" altLang="en-US" sz="250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▶︎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[6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지도 만들기</a:t>
            </a:r>
          </a:p>
        </p:txBody>
      </p:sp>
    </p:spTree>
    <p:extLst>
      <p:ext uri="{BB962C8B-B14F-4D97-AF65-F5344CB8AC3E}">
        <p14:creationId xmlns:p14="http://schemas.microsoft.com/office/powerpoint/2010/main" val="427749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의 뜻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Google Shape;108;p3">
            <a:extLst>
              <a:ext uri="{FF2B5EF4-FFF2-40B4-BE49-F238E27FC236}">
                <a16:creationId xmlns:a16="http://schemas.microsoft.com/office/drawing/2014/main" id="{B512AEBC-C291-3241-B879-83AF49BD0964}"/>
              </a:ext>
            </a:extLst>
          </p:cNvPr>
          <p:cNvSpPr txBox="1"/>
          <p:nvPr/>
        </p:nvSpPr>
        <p:spPr>
          <a:xfrm>
            <a:off x="795513" y="1939623"/>
            <a:ext cx="7805550" cy="133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" sz="28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API </a:t>
            </a:r>
            <a:r>
              <a:rPr lang="en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(Application Programming Interface,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응용 프로그램 프로그래밍 인터페이스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)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는 응용 프로그램에서 사용할 수 있도록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운영 체제나 프로그래밍 언어가 제공하는 기능을 제어할 수 있게 만든 인터페이스를 뜻한다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53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의 뜻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7CB96B98-B7ED-A549-B1BC-C85A842A1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99" y="1830474"/>
            <a:ext cx="3975100" cy="3975100"/>
          </a:xfrm>
          <a:prstGeom prst="rect">
            <a:avLst/>
          </a:prstGeom>
        </p:spPr>
      </p:pic>
      <p:sp>
        <p:nvSpPr>
          <p:cNvPr id="19" name="Google Shape;108;p3">
            <a:extLst>
              <a:ext uri="{FF2B5EF4-FFF2-40B4-BE49-F238E27FC236}">
                <a16:creationId xmlns:a16="http://schemas.microsoft.com/office/drawing/2014/main" id="{B972B4FB-5B63-EC4E-9101-F828C4759194}"/>
              </a:ext>
            </a:extLst>
          </p:cNvPr>
          <p:cNvSpPr txBox="1"/>
          <p:nvPr/>
        </p:nvSpPr>
        <p:spPr>
          <a:xfrm>
            <a:off x="5287483" y="1858506"/>
            <a:ext cx="5808428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손님이 메뉴를 보고 웨이터를 불러 음식을 주문한다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</a:t>
            </a:r>
          </a:p>
        </p:txBody>
      </p:sp>
      <p:sp>
        <p:nvSpPr>
          <p:cNvPr id="20" name="Google Shape;108;p3">
            <a:extLst>
              <a:ext uri="{FF2B5EF4-FFF2-40B4-BE49-F238E27FC236}">
                <a16:creationId xmlns:a16="http://schemas.microsoft.com/office/drawing/2014/main" id="{A796D037-B5A4-5646-A284-6F1FBCE193BE}"/>
              </a:ext>
            </a:extLst>
          </p:cNvPr>
          <p:cNvSpPr txBox="1"/>
          <p:nvPr/>
        </p:nvSpPr>
        <p:spPr>
          <a:xfrm>
            <a:off x="5250167" y="2788804"/>
            <a:ext cx="5808428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웨이터는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쉐프에게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음식 조리를 요청한다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</a:t>
            </a:r>
          </a:p>
        </p:txBody>
      </p:sp>
      <p:sp>
        <p:nvSpPr>
          <p:cNvPr id="21" name="Google Shape;108;p3">
            <a:extLst>
              <a:ext uri="{FF2B5EF4-FFF2-40B4-BE49-F238E27FC236}">
                <a16:creationId xmlns:a16="http://schemas.microsoft.com/office/drawing/2014/main" id="{034A884A-8BDA-424D-BDE9-1181F385A4A7}"/>
              </a:ext>
            </a:extLst>
          </p:cNvPr>
          <p:cNvSpPr txBox="1"/>
          <p:nvPr/>
        </p:nvSpPr>
        <p:spPr>
          <a:xfrm>
            <a:off x="5250167" y="4634164"/>
            <a:ext cx="5808428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웨이터는 손님에게 음식을 전달한다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sp>
        <p:nvSpPr>
          <p:cNvPr id="24" name="Google Shape;108;p3">
            <a:extLst>
              <a:ext uri="{FF2B5EF4-FFF2-40B4-BE49-F238E27FC236}">
                <a16:creationId xmlns:a16="http://schemas.microsoft.com/office/drawing/2014/main" id="{E3560206-908D-9244-AC8C-6FCD9E01DD6D}"/>
              </a:ext>
            </a:extLst>
          </p:cNvPr>
          <p:cNvSpPr txBox="1"/>
          <p:nvPr/>
        </p:nvSpPr>
        <p:spPr>
          <a:xfrm>
            <a:off x="5250167" y="3735797"/>
            <a:ext cx="5808428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111518"/>
              </a:buClr>
              <a:buSzPts val="4500"/>
            </a:pP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셰프를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요리를 만들어 웨이터에게 음식을 전달한다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</a:t>
            </a:r>
          </a:p>
        </p:txBody>
      </p:sp>
      <p:sp>
        <p:nvSpPr>
          <p:cNvPr id="2" name="갈매기형 수장[C] 1">
            <a:extLst>
              <a:ext uri="{FF2B5EF4-FFF2-40B4-BE49-F238E27FC236}">
                <a16:creationId xmlns:a16="http://schemas.microsoft.com/office/drawing/2014/main" id="{7414D272-61B2-604A-A5FC-4B4397E3EEFB}"/>
              </a:ext>
            </a:extLst>
          </p:cNvPr>
          <p:cNvSpPr/>
          <p:nvPr/>
        </p:nvSpPr>
        <p:spPr>
          <a:xfrm rot="5400000">
            <a:off x="6793449" y="2252920"/>
            <a:ext cx="322729" cy="640196"/>
          </a:xfrm>
          <a:prstGeom prst="chevron">
            <a:avLst/>
          </a:prstGeom>
          <a:solidFill>
            <a:srgbClr val="F59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[C] 24">
            <a:extLst>
              <a:ext uri="{FF2B5EF4-FFF2-40B4-BE49-F238E27FC236}">
                <a16:creationId xmlns:a16="http://schemas.microsoft.com/office/drawing/2014/main" id="{9B9FE485-FD33-7244-A8DF-A04C6C4EA71E}"/>
              </a:ext>
            </a:extLst>
          </p:cNvPr>
          <p:cNvSpPr/>
          <p:nvPr/>
        </p:nvSpPr>
        <p:spPr>
          <a:xfrm rot="5400000">
            <a:off x="6793449" y="3203180"/>
            <a:ext cx="322729" cy="640196"/>
          </a:xfrm>
          <a:prstGeom prst="chevron">
            <a:avLst/>
          </a:prstGeom>
          <a:solidFill>
            <a:srgbClr val="F59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[C] 26">
            <a:extLst>
              <a:ext uri="{FF2B5EF4-FFF2-40B4-BE49-F238E27FC236}">
                <a16:creationId xmlns:a16="http://schemas.microsoft.com/office/drawing/2014/main" id="{61A06ECE-531D-524B-990B-F1A83126B54C}"/>
              </a:ext>
            </a:extLst>
          </p:cNvPr>
          <p:cNvSpPr/>
          <p:nvPr/>
        </p:nvSpPr>
        <p:spPr>
          <a:xfrm rot="5400000">
            <a:off x="6793449" y="4153440"/>
            <a:ext cx="322729" cy="640196"/>
          </a:xfrm>
          <a:prstGeom prst="chevron">
            <a:avLst/>
          </a:prstGeom>
          <a:solidFill>
            <a:srgbClr val="F59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7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2" grpId="0" animBg="1"/>
      <p:bldP spid="25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의 뜻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Google Shape;108;p3">
            <a:extLst>
              <a:ext uri="{FF2B5EF4-FFF2-40B4-BE49-F238E27FC236}">
                <a16:creationId xmlns:a16="http://schemas.microsoft.com/office/drawing/2014/main" id="{B972B4FB-5B63-EC4E-9101-F828C4759194}"/>
              </a:ext>
            </a:extLst>
          </p:cNvPr>
          <p:cNvSpPr txBox="1"/>
          <p:nvPr/>
        </p:nvSpPr>
        <p:spPr>
          <a:xfrm>
            <a:off x="781199" y="2083455"/>
            <a:ext cx="5808428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손님이 메뉴를 보고 웨이터를 불러 음식을 주문한다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</a:t>
            </a:r>
          </a:p>
        </p:txBody>
      </p:sp>
      <p:sp>
        <p:nvSpPr>
          <p:cNvPr id="20" name="Google Shape;108;p3">
            <a:extLst>
              <a:ext uri="{FF2B5EF4-FFF2-40B4-BE49-F238E27FC236}">
                <a16:creationId xmlns:a16="http://schemas.microsoft.com/office/drawing/2014/main" id="{A796D037-B5A4-5646-A284-6F1FBCE193BE}"/>
              </a:ext>
            </a:extLst>
          </p:cNvPr>
          <p:cNvSpPr txBox="1"/>
          <p:nvPr/>
        </p:nvSpPr>
        <p:spPr>
          <a:xfrm>
            <a:off x="743883" y="3013753"/>
            <a:ext cx="5808428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웨이터는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쉐프에게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음식 조리를 요청한다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</a:t>
            </a:r>
          </a:p>
        </p:txBody>
      </p:sp>
      <p:sp>
        <p:nvSpPr>
          <p:cNvPr id="21" name="Google Shape;108;p3">
            <a:extLst>
              <a:ext uri="{FF2B5EF4-FFF2-40B4-BE49-F238E27FC236}">
                <a16:creationId xmlns:a16="http://schemas.microsoft.com/office/drawing/2014/main" id="{034A884A-8BDA-424D-BDE9-1181F385A4A7}"/>
              </a:ext>
            </a:extLst>
          </p:cNvPr>
          <p:cNvSpPr txBox="1"/>
          <p:nvPr/>
        </p:nvSpPr>
        <p:spPr>
          <a:xfrm>
            <a:off x="743883" y="4859113"/>
            <a:ext cx="5808428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웨이터는 손님에게 음식을 전달한다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sp>
        <p:nvSpPr>
          <p:cNvPr id="24" name="Google Shape;108;p3">
            <a:extLst>
              <a:ext uri="{FF2B5EF4-FFF2-40B4-BE49-F238E27FC236}">
                <a16:creationId xmlns:a16="http://schemas.microsoft.com/office/drawing/2014/main" id="{E3560206-908D-9244-AC8C-6FCD9E01DD6D}"/>
              </a:ext>
            </a:extLst>
          </p:cNvPr>
          <p:cNvSpPr txBox="1"/>
          <p:nvPr/>
        </p:nvSpPr>
        <p:spPr>
          <a:xfrm>
            <a:off x="743883" y="3960746"/>
            <a:ext cx="5808428" cy="466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111518"/>
              </a:buClr>
              <a:buSzPts val="4500"/>
            </a:pP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셰프를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요리를 만들어 웨이터에게 음식을 전달한다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</a:t>
            </a:r>
          </a:p>
        </p:txBody>
      </p:sp>
      <p:sp>
        <p:nvSpPr>
          <p:cNvPr id="2" name="갈매기형 수장[C] 1">
            <a:extLst>
              <a:ext uri="{FF2B5EF4-FFF2-40B4-BE49-F238E27FC236}">
                <a16:creationId xmlns:a16="http://schemas.microsoft.com/office/drawing/2014/main" id="{7414D272-61B2-604A-A5FC-4B4397E3EEFB}"/>
              </a:ext>
            </a:extLst>
          </p:cNvPr>
          <p:cNvSpPr/>
          <p:nvPr/>
        </p:nvSpPr>
        <p:spPr>
          <a:xfrm rot="5400000">
            <a:off x="2287165" y="2477869"/>
            <a:ext cx="322729" cy="640196"/>
          </a:xfrm>
          <a:prstGeom prst="chevron">
            <a:avLst/>
          </a:prstGeom>
          <a:solidFill>
            <a:srgbClr val="F59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갈매기형 수장[C] 24">
            <a:extLst>
              <a:ext uri="{FF2B5EF4-FFF2-40B4-BE49-F238E27FC236}">
                <a16:creationId xmlns:a16="http://schemas.microsoft.com/office/drawing/2014/main" id="{9B9FE485-FD33-7244-A8DF-A04C6C4EA71E}"/>
              </a:ext>
            </a:extLst>
          </p:cNvPr>
          <p:cNvSpPr/>
          <p:nvPr/>
        </p:nvSpPr>
        <p:spPr>
          <a:xfrm rot="5400000">
            <a:off x="2287165" y="3428129"/>
            <a:ext cx="322729" cy="640196"/>
          </a:xfrm>
          <a:prstGeom prst="chevron">
            <a:avLst/>
          </a:prstGeom>
          <a:solidFill>
            <a:srgbClr val="F59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[C] 26">
            <a:extLst>
              <a:ext uri="{FF2B5EF4-FFF2-40B4-BE49-F238E27FC236}">
                <a16:creationId xmlns:a16="http://schemas.microsoft.com/office/drawing/2014/main" id="{61A06ECE-531D-524B-990B-F1A83126B54C}"/>
              </a:ext>
            </a:extLst>
          </p:cNvPr>
          <p:cNvSpPr/>
          <p:nvPr/>
        </p:nvSpPr>
        <p:spPr>
          <a:xfrm rot="5400000">
            <a:off x="2287165" y="4378389"/>
            <a:ext cx="322729" cy="640196"/>
          </a:xfrm>
          <a:prstGeom prst="chevron">
            <a:avLst/>
          </a:prstGeom>
          <a:solidFill>
            <a:srgbClr val="F59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4CD42CE-CBEA-9142-8EF8-1810BF20B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2936" y="2858945"/>
            <a:ext cx="1278750" cy="12787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6A18939-EEBC-DD4A-92D9-D2D87CF0D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17869" y="2858945"/>
            <a:ext cx="1278750" cy="127875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EFD910B9-81BD-6549-AC44-415393416E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0077" y="2849492"/>
            <a:ext cx="1278750" cy="1278750"/>
          </a:xfrm>
          <a:prstGeom prst="rect">
            <a:avLst/>
          </a:prstGeom>
        </p:spPr>
      </p:pic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C7AF25A6-3CD1-7F44-958B-D291B4AF3548}"/>
              </a:ext>
            </a:extLst>
          </p:cNvPr>
          <p:cNvSpPr/>
          <p:nvPr/>
        </p:nvSpPr>
        <p:spPr>
          <a:xfrm>
            <a:off x="7165402" y="3247150"/>
            <a:ext cx="1226183" cy="23339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FD7842D4-5526-A44A-9A99-6A1FD8E3BAAE}"/>
              </a:ext>
            </a:extLst>
          </p:cNvPr>
          <p:cNvSpPr/>
          <p:nvPr/>
        </p:nvSpPr>
        <p:spPr>
          <a:xfrm>
            <a:off x="9696619" y="3276664"/>
            <a:ext cx="1099733" cy="23339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6E17F25B-7A37-0E46-8417-154E5838D857}"/>
              </a:ext>
            </a:extLst>
          </p:cNvPr>
          <p:cNvSpPr/>
          <p:nvPr/>
        </p:nvSpPr>
        <p:spPr>
          <a:xfrm flipH="1">
            <a:off x="7112836" y="3612978"/>
            <a:ext cx="1278749" cy="233397"/>
          </a:xfrm>
          <a:prstGeom prst="rightArrow">
            <a:avLst/>
          </a:prstGeom>
          <a:solidFill>
            <a:srgbClr val="F5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D656A23-0FB7-404B-AA05-3620CCD7B489}"/>
              </a:ext>
            </a:extLst>
          </p:cNvPr>
          <p:cNvSpPr/>
          <p:nvPr/>
        </p:nvSpPr>
        <p:spPr>
          <a:xfrm flipH="1">
            <a:off x="9696619" y="3612979"/>
            <a:ext cx="1026847" cy="233396"/>
          </a:xfrm>
          <a:prstGeom prst="rightArrow">
            <a:avLst/>
          </a:prstGeom>
          <a:solidFill>
            <a:srgbClr val="F5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Google Shape;108;p3">
            <a:extLst>
              <a:ext uri="{FF2B5EF4-FFF2-40B4-BE49-F238E27FC236}">
                <a16:creationId xmlns:a16="http://schemas.microsoft.com/office/drawing/2014/main" id="{880A01BD-46F7-4D4E-A33D-78964B734726}"/>
              </a:ext>
            </a:extLst>
          </p:cNvPr>
          <p:cNvSpPr txBox="1"/>
          <p:nvPr/>
        </p:nvSpPr>
        <p:spPr>
          <a:xfrm>
            <a:off x="8614604" y="2198020"/>
            <a:ext cx="1178230" cy="61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en" sz="28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API</a:t>
            </a: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sp>
        <p:nvSpPr>
          <p:cNvPr id="37" name="Google Shape;108;p3">
            <a:extLst>
              <a:ext uri="{FF2B5EF4-FFF2-40B4-BE49-F238E27FC236}">
                <a16:creationId xmlns:a16="http://schemas.microsoft.com/office/drawing/2014/main" id="{EC83C7E0-D095-A34E-8938-0D927AE11026}"/>
              </a:ext>
            </a:extLst>
          </p:cNvPr>
          <p:cNvSpPr txBox="1"/>
          <p:nvPr/>
        </p:nvSpPr>
        <p:spPr>
          <a:xfrm>
            <a:off x="10727879" y="2255543"/>
            <a:ext cx="1590362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20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운영 체제</a:t>
            </a:r>
            <a:endParaRPr lang="en-US" altLang="ko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  <p:sp>
        <p:nvSpPr>
          <p:cNvPr id="38" name="Google Shape;108;p3">
            <a:extLst>
              <a:ext uri="{FF2B5EF4-FFF2-40B4-BE49-F238E27FC236}">
                <a16:creationId xmlns:a16="http://schemas.microsoft.com/office/drawing/2014/main" id="{2F6C4CC2-FA10-D045-9D33-35B6041C59F0}"/>
              </a:ext>
            </a:extLst>
          </p:cNvPr>
          <p:cNvSpPr txBox="1"/>
          <p:nvPr/>
        </p:nvSpPr>
        <p:spPr>
          <a:xfrm>
            <a:off x="5839535" y="2324904"/>
            <a:ext cx="1590362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sz="2000" b="1" dirty="0">
                <a:solidFill>
                  <a:srgbClr val="08A8D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응용 프로그램</a:t>
            </a:r>
            <a:endParaRPr lang="en-US" altLang="ko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962134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의 뜻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Google Shape;108;p3">
            <a:extLst>
              <a:ext uri="{FF2B5EF4-FFF2-40B4-BE49-F238E27FC236}">
                <a16:creationId xmlns:a16="http://schemas.microsoft.com/office/drawing/2014/main" id="{B512AEBC-C291-3241-B879-83AF49BD0964}"/>
              </a:ext>
            </a:extLst>
          </p:cNvPr>
          <p:cNvSpPr txBox="1"/>
          <p:nvPr/>
        </p:nvSpPr>
        <p:spPr>
          <a:xfrm>
            <a:off x="781199" y="1236603"/>
            <a:ext cx="7805550" cy="185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endParaRPr 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인터페이스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(interface)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는 컴퓨터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시스템끼리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정보를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교한하는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공유 경계를 의미한다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터치 스크린과 같은 일부 컴퓨터 하드웨어 장치들은 인터페이스를 통해 데이터를 송수신 할 수 있으며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, 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마우스나 마이크론 폰과 같은 장치들은 오직 시스템에 데이터를 </a:t>
            </a:r>
            <a:r>
              <a:rPr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전송만</a:t>
            </a:r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 하는 인터페이스를 제공한다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Noto Sans KR"/>
              </a:rPr>
              <a:t>.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DCE5712F-FA99-8D41-8A82-FE45387C8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7423" y="3769609"/>
            <a:ext cx="1877383" cy="18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0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오픈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541E00-5B00-484A-AA2E-F2567736BA99}"/>
              </a:ext>
            </a:extLst>
          </p:cNvPr>
          <p:cNvGrpSpPr/>
          <p:nvPr/>
        </p:nvGrpSpPr>
        <p:grpSpPr>
          <a:xfrm>
            <a:off x="2814489" y="2217909"/>
            <a:ext cx="2906813" cy="2403204"/>
            <a:chOff x="2814489" y="2217909"/>
            <a:chExt cx="2906813" cy="240320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602CB79-2180-AE4F-9D04-147D583978AF}"/>
                </a:ext>
              </a:extLst>
            </p:cNvPr>
            <p:cNvSpPr/>
            <p:nvPr/>
          </p:nvSpPr>
          <p:spPr>
            <a:xfrm>
              <a:off x="2814489" y="2217909"/>
              <a:ext cx="2403204" cy="2403204"/>
            </a:xfrm>
            <a:prstGeom prst="ellipse">
              <a:avLst/>
            </a:prstGeom>
            <a:solidFill>
              <a:srgbClr val="F5B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5A5BC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745A796-43CB-8B42-8739-FC36B1B7F0C6}"/>
                </a:ext>
              </a:extLst>
            </p:cNvPr>
            <p:cNvSpPr/>
            <p:nvPr/>
          </p:nvSpPr>
          <p:spPr>
            <a:xfrm>
              <a:off x="3282982" y="2968019"/>
              <a:ext cx="2438320" cy="846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ko-KR" altLang="en-US" sz="2800" dirty="0"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오픈 </a:t>
              </a:r>
              <a:r>
                <a:rPr kumimoji="1" lang="en-US" altLang="ko-KR" sz="2800" dirty="0"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API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8514A6-EF2F-F548-A7A8-73FBACF70C27}"/>
              </a:ext>
            </a:extLst>
          </p:cNvPr>
          <p:cNvGrpSpPr/>
          <p:nvPr/>
        </p:nvGrpSpPr>
        <p:grpSpPr>
          <a:xfrm>
            <a:off x="6849429" y="2378478"/>
            <a:ext cx="2438320" cy="2403204"/>
            <a:chOff x="6849429" y="2378478"/>
            <a:chExt cx="2438320" cy="240320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5AC2113-B7E9-0E49-BA08-11936E1352B6}"/>
                </a:ext>
              </a:extLst>
            </p:cNvPr>
            <p:cNvSpPr/>
            <p:nvPr/>
          </p:nvSpPr>
          <p:spPr>
            <a:xfrm>
              <a:off x="6849429" y="2378478"/>
              <a:ext cx="2403204" cy="2403204"/>
            </a:xfrm>
            <a:prstGeom prst="ellipse">
              <a:avLst/>
            </a:prstGeom>
            <a:solidFill>
              <a:srgbClr val="F5B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5A5BC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2499280-EF91-D042-8A87-E9DE665DDDDC}"/>
                </a:ext>
              </a:extLst>
            </p:cNvPr>
            <p:cNvSpPr/>
            <p:nvPr/>
          </p:nvSpPr>
          <p:spPr>
            <a:xfrm>
              <a:off x="6849429" y="3369676"/>
              <a:ext cx="24383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2800" dirty="0"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비공개 </a:t>
              </a:r>
              <a:r>
                <a:rPr kumimoji="1" lang="en-US" altLang="ko-KR" sz="2800" dirty="0"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61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F77E519-CBAA-1441-BE08-82950C6DD90D}"/>
              </a:ext>
            </a:extLst>
          </p:cNvPr>
          <p:cNvSpPr/>
          <p:nvPr/>
        </p:nvSpPr>
        <p:spPr>
          <a:xfrm>
            <a:off x="2481943" y="3742719"/>
            <a:ext cx="8210940" cy="2208529"/>
          </a:xfrm>
          <a:prstGeom prst="rect">
            <a:avLst/>
          </a:prstGeom>
          <a:solidFill>
            <a:srgbClr val="F59EA7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오픈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API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541E00-5B00-484A-AA2E-F2567736BA99}"/>
              </a:ext>
            </a:extLst>
          </p:cNvPr>
          <p:cNvGrpSpPr/>
          <p:nvPr/>
        </p:nvGrpSpPr>
        <p:grpSpPr>
          <a:xfrm>
            <a:off x="5181309" y="1518786"/>
            <a:ext cx="2906813" cy="2403204"/>
            <a:chOff x="2814489" y="2217909"/>
            <a:chExt cx="2906813" cy="240320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602CB79-2180-AE4F-9D04-147D583978AF}"/>
                </a:ext>
              </a:extLst>
            </p:cNvPr>
            <p:cNvSpPr/>
            <p:nvPr/>
          </p:nvSpPr>
          <p:spPr>
            <a:xfrm>
              <a:off x="2814489" y="2217909"/>
              <a:ext cx="2403204" cy="2403204"/>
            </a:xfrm>
            <a:prstGeom prst="ellipse">
              <a:avLst/>
            </a:prstGeom>
            <a:solidFill>
              <a:srgbClr val="F5B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F5A5BC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745A796-43CB-8B42-8739-FC36B1B7F0C6}"/>
                </a:ext>
              </a:extLst>
            </p:cNvPr>
            <p:cNvSpPr/>
            <p:nvPr/>
          </p:nvSpPr>
          <p:spPr>
            <a:xfrm>
              <a:off x="3282982" y="2968019"/>
              <a:ext cx="2438320" cy="846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ko-KR" altLang="en-US" sz="2800" dirty="0"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오픈 </a:t>
              </a:r>
              <a:r>
                <a:rPr kumimoji="1" lang="en-US" altLang="ko-KR" sz="2800" dirty="0"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API</a:t>
              </a:r>
            </a:p>
          </p:txBody>
        </p:sp>
      </p:grpSp>
      <p:sp>
        <p:nvSpPr>
          <p:cNvPr id="25" name="Google Shape;108;p3">
            <a:extLst>
              <a:ext uri="{FF2B5EF4-FFF2-40B4-BE49-F238E27FC236}">
                <a16:creationId xmlns:a16="http://schemas.microsoft.com/office/drawing/2014/main" id="{1A179807-1E75-3B4D-8B1C-2FBC8D8252EF}"/>
              </a:ext>
            </a:extLst>
          </p:cNvPr>
          <p:cNvSpPr txBox="1"/>
          <p:nvPr/>
        </p:nvSpPr>
        <p:spPr>
          <a:xfrm>
            <a:off x="2731941" y="4210570"/>
            <a:ext cx="7805550" cy="125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111518"/>
              </a:buClr>
              <a:buSzPts val="4500"/>
            </a:pPr>
            <a:r>
              <a:rPr lang="ko-Kore-KR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인터넷 이용자가 일방적으로 웹 검색 결과나 사용자인터페이스</a:t>
            </a:r>
            <a:r>
              <a:rPr lang="en-US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(UI)</a:t>
            </a:r>
            <a:r>
              <a:rPr lang="ko-Kore-KR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 제공받는 데 그치지 않고 직접 응용 프로그램과 서비스를 개발할 수 있도록 기업에서 공개한 서비스 </a:t>
            </a:r>
            <a:endParaRPr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2972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7244</TotalTime>
  <Words>1155</Words>
  <Application>Microsoft Macintosh PowerPoint</Application>
  <PresentationFormat>와이드스크린</PresentationFormat>
  <Paragraphs>240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Helvetica Neue</vt:lpstr>
      <vt:lpstr>210 OmniGothicOTF 030</vt:lpstr>
      <vt:lpstr>KoPubWorldDotum Bold</vt:lpstr>
      <vt:lpstr>KoPubWorldDotum Medium</vt:lpstr>
      <vt:lpstr>Noto Sans KR</vt:lpstr>
      <vt:lpstr>KoPubWorldDotum_Pro Medium</vt:lpstr>
      <vt:lpstr>Noto Sans Korean Medium</vt:lpstr>
      <vt:lpstr>210 OmniGothicOTF 040</vt:lpstr>
      <vt:lpstr>Arial</vt:lpstr>
      <vt:lpstr>맑은 고딕</vt:lpstr>
      <vt:lpstr>Noto Sans Korean Bold</vt:lpstr>
      <vt:lpstr>KoPubWorldDotum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김민주</cp:lastModifiedBy>
  <cp:revision>213</cp:revision>
  <dcterms:created xsi:type="dcterms:W3CDTF">2014-08-30T22:01:36Z</dcterms:created>
  <dcterms:modified xsi:type="dcterms:W3CDTF">2021-01-10T15:17:53Z</dcterms:modified>
</cp:coreProperties>
</file>